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65" r:id="rId2"/>
    <p:sldMasterId id="2147483677" r:id="rId3"/>
    <p:sldMasterId id="2147483689" r:id="rId4"/>
  </p:sldMasterIdLst>
  <p:notesMasterIdLst>
    <p:notesMasterId r:id="rId20"/>
  </p:notesMasterIdLst>
  <p:sldIdLst>
    <p:sldId id="330" r:id="rId5"/>
    <p:sldId id="329" r:id="rId6"/>
    <p:sldId id="333" r:id="rId7"/>
    <p:sldId id="334" r:id="rId8"/>
    <p:sldId id="335" r:id="rId9"/>
    <p:sldId id="363" r:id="rId10"/>
    <p:sldId id="364" r:id="rId11"/>
    <p:sldId id="365" r:id="rId12"/>
    <p:sldId id="366" r:id="rId13"/>
    <p:sldId id="367" r:id="rId14"/>
    <p:sldId id="368" r:id="rId15"/>
    <p:sldId id="372" r:id="rId16"/>
    <p:sldId id="361" r:id="rId17"/>
    <p:sldId id="371" r:id="rId18"/>
    <p:sldId id="261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68" charset="0"/>
        <a:ea typeface="ヒラギノ角ゴ Pro W3" pitchFamily="68" charset="-128"/>
        <a:cs typeface="ヒラギノ角ゴ Pro W3" pitchFamily="68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68" charset="0"/>
        <a:ea typeface="ヒラギノ角ゴ Pro W3" pitchFamily="68" charset="-128"/>
        <a:cs typeface="ヒラギノ角ゴ Pro W3" pitchFamily="68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68" charset="0"/>
        <a:ea typeface="ヒラギノ角ゴ Pro W3" pitchFamily="68" charset="-128"/>
        <a:cs typeface="ヒラギノ角ゴ Pro W3" pitchFamily="68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68" charset="0"/>
        <a:ea typeface="ヒラギノ角ゴ Pro W3" pitchFamily="68" charset="-128"/>
        <a:cs typeface="ヒラギノ角ゴ Pro W3" pitchFamily="68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68" charset="0"/>
        <a:ea typeface="ヒラギノ角ゴ Pro W3" pitchFamily="68" charset="-128"/>
        <a:cs typeface="ヒラギノ角ゴ Pro W3" pitchFamily="6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68" charset="0"/>
        <a:ea typeface="ヒラギノ角ゴ Pro W3" pitchFamily="68" charset="-128"/>
        <a:cs typeface="ヒラギノ角ゴ Pro W3" pitchFamily="6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68" charset="0"/>
        <a:ea typeface="ヒラギノ角ゴ Pro W3" pitchFamily="68" charset="-128"/>
        <a:cs typeface="ヒラギノ角ゴ Pro W3" pitchFamily="6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68" charset="0"/>
        <a:ea typeface="ヒラギノ角ゴ Pro W3" pitchFamily="68" charset="-128"/>
        <a:cs typeface="ヒラギノ角ゴ Pro W3" pitchFamily="6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68" charset="0"/>
        <a:ea typeface="ヒラギノ角ゴ Pro W3" pitchFamily="68" charset="-128"/>
        <a:cs typeface="ヒラギノ角ゴ Pro W3" pitchFamily="6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9C2"/>
    <a:srgbClr val="0F5CB1"/>
    <a:srgbClr val="D00B12"/>
    <a:srgbClr val="E49027"/>
    <a:srgbClr val="1953B1"/>
    <a:srgbClr val="FFA22B"/>
    <a:srgbClr val="CCCCCC"/>
    <a:srgbClr val="404040"/>
    <a:srgbClr val="80808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84"/>
    <p:restoredTop sz="88153"/>
  </p:normalViewPr>
  <p:slideViewPr>
    <p:cSldViewPr snapToObjects="1">
      <p:cViewPr varScale="1">
        <p:scale>
          <a:sx n="102" d="100"/>
          <a:sy n="102" d="100"/>
        </p:scale>
        <p:origin x="1476" y="96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41CC15CD-B8BA-4DB5-BA09-58C61ED49DDA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AD2EC576-2811-4034-A265-E06697380C5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27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EC576-2811-4034-A265-E06697380C5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40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9842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5727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1611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271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7433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48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34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010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856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54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208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9415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9685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03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8068CED2-485E-465A-BA1A-87D4C4B3070E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799C-A937-4476-801F-D50E1DC882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7757-DFC4-4462-B9CF-919C7BD448F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AFEA-1B3B-4326-8EC5-17219B096B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9F0C64F5-4FBF-4D89-BB76-C6B76853B05C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F6BEB02E-0EB3-43EA-83A8-AAC8B467AC2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9E7FA8A0-AF52-4D8B-9AA2-EFBD02A5800A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6AB5AE10-44FC-44B8-B1B1-A2015355B37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7E14EDB2-3F99-4957-9226-EA30A992D0CF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28B5607A-E516-49DD-88B0-5F3D4926326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8DF9AAD8-F058-45E2-9EC7-B4FBB280A967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CC6ED5DA-E3AE-415C-A87E-39CF5FAB941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DB647E9A-3E45-4C5B-AACD-50B22ADCABD2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6DB56019-24BA-4431-BC27-183D6661BCE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FDD4F686-F48B-4FA9-B374-E00302702D92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AD8D8FA8-515A-471A-83E5-DD10034A6C5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44594DA8-6C72-4AF5-8FA6-9F10E0057EE7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88C957B7-BFB8-45B9-8EDA-DBA3F9A3BC0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14F3B10D-6C60-476A-ACC7-1A29D42A986A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5B6E4934-C5DB-4932-8C02-386A4B95F7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AAE9-2E38-4517-9665-84E4145560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FB622E83-5164-468F-A089-CDA2DC865CF3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24B49E2C-CC49-43EB-8C92-9AAF7BB350A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B5ECB2B7-B6CC-491E-A1A0-765DEDF268E5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B91AC16C-F0C4-4B38-9D0F-4AF9C644884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C51B3997-E8AC-468C-8A9D-B4BE2B52BC3C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66B2B393-EE25-40F2-B728-B9869471342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F2A4B7B7-119D-4B16-A3ED-2BEB369FE0D0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D4C5-6B1A-42F6-8348-5EDCA8C8A06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CAD2C-F451-4AFB-B497-868072E4F25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782A0239-709A-4F27-AA9A-49C0C5587095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1694-4B00-4B9E-91A0-FF42D150607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B25BBF9C-5D68-403E-BB56-8EB28F825F9E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F02DE-D3B9-46AB-BC8B-45F4AEDD739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60324079-8465-4A73-8A1C-35C6915CC668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A5FC-3CD1-4ECC-959D-B654C185936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EF7C-F04B-46DC-91B9-8E13A7CE832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4B30-BDA4-444F-81DD-9BD561B974E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DC31FEFB-820A-4B5B-9D0E-ADADF688BA94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658BE-3F3E-45F1-9AA6-E4C79AB60EB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01D8-AA8A-490C-829A-2DA78DB6185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5D71-2992-4752-9728-C653BECF231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C67B-C32A-49ED-810C-1E9AC07AA25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E0EB4-A6D5-4305-9B4C-7777E479DEC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F7C62986-D6FF-4CA3-9AC6-5F75042C6B8A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7391-5D4F-430E-A174-EC5A4DBD454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595D-4A05-4DF1-BB76-664456A025D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8EE01EC9-2695-4D31-9EA2-E73620D62081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C403-AE48-4F0B-85B1-BC15AEA44D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9FE61839-51C6-4EF2-A21B-26F618A79C42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BC9C-7D30-45A6-BEB5-A94D4B80472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3B37744B-C149-491E-BDA8-61B17CE675E1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BDB0A-1B0A-4170-BD1A-7FD36B9589A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6A5B-7D75-4473-91DF-D9A2B0F7A46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6A1EFB3F-9427-4C0B-BBE1-9F18791E929D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FB0E-E928-4703-976A-1E4A947C42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77DF-D241-4AA0-A243-9E5DB1386A8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7EE3E-D94D-4D61-8D73-B65C52FB638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F1360-005F-4ABC-B101-90088C241DE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D294-61A3-42F1-8C59-BC096981A3B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764D-B0BE-4058-93AD-BC1DA31A073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283AB575-443E-4DD1-BA8F-ED647429832A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213CF-25C2-4505-B4BD-CD0C455FD5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FE23-6989-40F7-A4F5-F95D6471528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58A3-501F-4AD8-86EF-50EB3D5D8C6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E8235-8598-419D-AF1C-339C623763C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22BC0-EC2F-404B-9CE0-9CE7C9E4E1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 para editar título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BF108B16-6EB0-4ED5-A228-09D524371E0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slow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ヒラギノ角ゴ Pro W3" pitchFamily="20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ea typeface="ヒラギノ角ゴ Pro W3" pitchFamily="68" charset="-128"/>
              <a:cs typeface="ヒラギノ角ゴ Pro W3" pitchFamily="68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grpSp>
        <p:nvGrpSpPr>
          <p:cNvPr id="1843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dirty="0">
                <a:solidFill>
                  <a:srgbClr val="FFFFFF"/>
                </a:solidFill>
                <a:ea typeface="ヒラギノ角ゴ Pro W3" pitchFamily="68" charset="-128"/>
                <a:cs typeface="ヒラギノ角ゴ Pro W3" pitchFamily="68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dirty="0">
                <a:solidFill>
                  <a:srgbClr val="FFFFFF"/>
                </a:solidFill>
                <a:ea typeface="ヒラギノ角ゴ Pro W3" pitchFamily="68" charset="-128"/>
                <a:cs typeface="ヒラギノ角ゴ Pro W3" pitchFamily="68" charset="-128"/>
              </a:endParaRPr>
            </a:p>
          </p:txBody>
        </p:sp>
        <p:pic>
          <p:nvPicPr>
            <p:cNvPr id="18441" name="Picture 1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42" name="Picture 1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43" name="Picture 1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184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 para editar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ヒラギノ角ゴ Pro W3" pitchFamily="20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ヒラギノ角ゴ Pro W3" pitchFamily="2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ヒラギノ角ゴ Pro W3" pitchFamily="2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ヒラギノ角ゴ Pro W3" pitchFamily="2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ヒラギノ角ゴ Pro W3" pitchFamily="2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 para editar título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E9845E54-44E7-48A5-ACA1-FC86E72B578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ヒラギノ角ゴ Pro W3" pitchFamily="20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 para editar título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AFE05168-FBE3-46E9-82B3-827A6901172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ヒラギノ角ゴ Pro W3" pitchFamily="20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8.emf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6.png"/><Relationship Id="rId5" Type="http://schemas.openxmlformats.org/officeDocument/2006/relationships/image" Target="../media/image8.emf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emf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 bwMode="auto">
          <a:xfrm>
            <a:off x="2368781" y="4275915"/>
            <a:ext cx="5874208" cy="9541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Verdana" pitchFamily="34" charset="0"/>
              </a:rPr>
              <a:t>Dirección Regional Aduana de Talcahuano.</a:t>
            </a:r>
            <a:endParaRPr lang="es-ES" sz="28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1" y="-28575"/>
            <a:ext cx="17018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1" y="6665913"/>
            <a:ext cx="1701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668401" y="247650"/>
            <a:ext cx="17018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bCL" charset="0"/>
                <a:ea typeface="gobCL" charset="0"/>
                <a:cs typeface="gobCL" charset="0"/>
              </a:rPr>
              <a:t>Gobierno de Chile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26" y="1995170"/>
            <a:ext cx="1406150" cy="17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77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442684" y="951788"/>
            <a:ext cx="7009636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433064" y="1049976"/>
            <a:ext cx="70288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eaLnBrk="1" hangingPunct="1">
              <a:spcBef>
                <a:spcPts val="0"/>
              </a:spcBef>
              <a:defRPr/>
            </a:pPr>
            <a:endParaRPr lang="es-ES" sz="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58775" indent="-358775" algn="just" eaLnBrk="1" hangingPunct="1">
              <a:buFont typeface="Wingdings" panose="05000000000000000000" pitchFamily="2" charset="2"/>
              <a:buChar char="Ø"/>
              <a:defRPr/>
            </a:pPr>
            <a:endParaRPr lang="es-ES" sz="1600" dirty="0">
              <a:latin typeface="Arial" charset="0"/>
              <a:cs typeface="Arial" charset="0"/>
            </a:endParaRP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Se debe efectuar antes del retiro de las mercancías.</a:t>
            </a: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Pueden ser cancelados en forma electrónica.</a:t>
            </a: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El sistema se basa en la interconexión entre el Servicio de Aduanas y la Tesorería General y, entre ésta y los bancos comerciales.</a:t>
            </a: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El Almacenista se conecta a la web de Aduanas y consulta el estado de pago del documento.</a:t>
            </a: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Procedimiento vigente desde marzo de 2001.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11" y="484269"/>
            <a:ext cx="445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 indent="-358775" algn="ctr" eaLnBrk="1" hangingPunct="1">
              <a:defRPr/>
            </a:pPr>
            <a:r>
              <a:rPr lang="es-ES" b="1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PAGO DE GRAVÁMENES (</a:t>
            </a:r>
            <a:r>
              <a:rPr lang="es-ES" b="1" dirty="0" err="1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D</a:t>
            </a:r>
            <a:r>
              <a:rPr lang="es-ES" b="1" dirty="0" err="1" smtClean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°</a:t>
            </a:r>
            <a:r>
              <a:rPr lang="es-ES" b="1" dirty="0" smtClean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 e </a:t>
            </a:r>
            <a:r>
              <a:rPr lang="es-ES" b="1" dirty="0" err="1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I°</a:t>
            </a:r>
            <a:r>
              <a:rPr lang="es-ES" b="1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40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442684" y="951788"/>
            <a:ext cx="7009636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433064" y="1049976"/>
            <a:ext cx="70288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Almacenista entrega la carga con la presentación del documento destinación aduanera tramitado y/o cancelado.</a:t>
            </a: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Si la destinación aduanera ha sido seleccionada para aforo físico,  ésta debe ser revisadas por el S.N.A., junto a la documentación de respaldo.</a:t>
            </a: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Si la destinación aduanera ha sido seleccionada para revisión documental, el S.N.A., se procederá a la inspección de la documentación de respaldo.</a:t>
            </a: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Al momento de la salida de zona primaria el S.N.A. puede efectuar control selectivo de las mercancías.</a:t>
            </a:r>
          </a:p>
          <a:p>
            <a:pPr indent="-360000" algn="just" eaLnBrk="1" hangingPunct="1">
              <a:spcBef>
                <a:spcPts val="0"/>
              </a:spcBef>
              <a:buFontTx/>
              <a:buChar char="•"/>
              <a:defRPr/>
            </a:pPr>
            <a:endParaRPr lang="es-ES" sz="16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s-ES" sz="2800" dirty="0"/>
          </a:p>
        </p:txBody>
      </p:sp>
      <p:sp>
        <p:nvSpPr>
          <p:cNvPr id="5" name="Rectángulo 4"/>
          <p:cNvSpPr/>
          <p:nvPr/>
        </p:nvSpPr>
        <p:spPr>
          <a:xfrm>
            <a:off x="-180528" y="528193"/>
            <a:ext cx="72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ctr" eaLnBrk="1" hangingPunct="1">
              <a:spcBef>
                <a:spcPts val="0"/>
              </a:spcBef>
              <a:defRPr/>
            </a:pPr>
            <a:r>
              <a:rPr lang="es-ES" b="1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RETIRO MERCANCIAS DESDE ZONA PRIMARIA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125" y="4509120"/>
            <a:ext cx="2383964" cy="14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442684" y="951788"/>
            <a:ext cx="7009636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433064" y="1049976"/>
            <a:ext cx="7028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 algn="just" eaLnBrk="1" hangingPunct="1">
              <a:spcBef>
                <a:spcPts val="0"/>
              </a:spcBef>
              <a:buFontTx/>
              <a:buChar char="•"/>
              <a:defRPr/>
            </a:pPr>
            <a:endParaRPr lang="es-ES" sz="16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s-ES" sz="2800" dirty="0"/>
          </a:p>
        </p:txBody>
      </p:sp>
      <p:sp>
        <p:nvSpPr>
          <p:cNvPr id="4" name="Rectángulo 3"/>
          <p:cNvSpPr/>
          <p:nvPr/>
        </p:nvSpPr>
        <p:spPr>
          <a:xfrm>
            <a:off x="433064" y="418881"/>
            <a:ext cx="6803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b="1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PROCESOS ADUANEROS DE IMPORTACION</a:t>
            </a:r>
            <a:endParaRPr lang="es-CL" b="1" dirty="0">
              <a:solidFill>
                <a:schemeClr val="accent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1453763"/>
            <a:ext cx="4226833" cy="42216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882" y="1098654"/>
            <a:ext cx="1377815" cy="9205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785" y="1823796"/>
            <a:ext cx="1383912" cy="932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616" y="2556700"/>
            <a:ext cx="1383912" cy="99983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882" y="3367078"/>
            <a:ext cx="1377815" cy="99373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882" y="4180004"/>
            <a:ext cx="1377815" cy="11217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514" y="5114415"/>
            <a:ext cx="1475360" cy="1079086"/>
          </a:xfrm>
          <a:prstGeom prst="rect">
            <a:avLst/>
          </a:prstGeom>
        </p:spPr>
      </p:pic>
      <p:sp>
        <p:nvSpPr>
          <p:cNvPr id="20" name="Cerrar llave 19"/>
          <p:cNvSpPr/>
          <p:nvPr/>
        </p:nvSpPr>
        <p:spPr bwMode="auto">
          <a:xfrm>
            <a:off x="1706455" y="1268090"/>
            <a:ext cx="182656" cy="5132543"/>
          </a:xfrm>
          <a:prstGeom prst="rightBrace">
            <a:avLst>
              <a:gd name="adj1" fmla="val 8333"/>
              <a:gd name="adj2" fmla="val 49313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es-CL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90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374080" y="1124744"/>
            <a:ext cx="7366272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1904114" y="1340768"/>
            <a:ext cx="55825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endParaRPr lang="es-MX" sz="1600" dirty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endParaRPr lang="es-ES" sz="1600" dirty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s-MX" sz="1600" dirty="0" smtClean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s-ES" sz="160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3167844" y="920579"/>
            <a:ext cx="57246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Tx/>
              <a:buChar char="•"/>
              <a:defRPr/>
            </a:pPr>
            <a:endParaRPr lang="es-CL" sz="1600" dirty="0" smtClean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marL="285750" indent="-285750">
              <a:buFontTx/>
              <a:buChar char="•"/>
              <a:defRPr/>
            </a:pPr>
            <a:endParaRPr lang="es-CL" sz="1600" dirty="0" smtClean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Enfoque 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estructurado para manejar la </a:t>
            </a:r>
            <a:r>
              <a:rPr lang="es-CL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incertidumbre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relacionada con una amenaza, mediante una secuencia de actividades humanas que incluye la </a:t>
            </a:r>
            <a:r>
              <a:rPr lang="es-CL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 del riesgo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el desarrollo de estrategias para manejarlo y mitigarlo, utilizando diversos recursos. Las estrategias considera transferir el riesgo a otra parte, evadirlo, reducir sus efectos negativos y aceptar algunas o todas las consecuencias de un riesgo particular. </a:t>
            </a:r>
          </a:p>
          <a:p>
            <a:pPr algn="just"/>
            <a:endParaRPr lang="es-CL" sz="14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Etapas </a:t>
            </a:r>
            <a:r>
              <a:rPr lang="es-CL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proceso de Gestión de Riesgos:</a:t>
            </a:r>
          </a:p>
          <a:p>
            <a:pPr algn="just"/>
            <a:endParaRPr lang="es-CL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Crear el contexto: Recopila información relativa a las operaciones aduaneras, los riesgos, identifica su esferas (Evasión, P.I., Salud Pública, Medio Ambiente,  Seguridad, Etc.), define los criterios para evaluarlos, precisa la estructura del análisis.</a:t>
            </a:r>
          </a:p>
          <a:p>
            <a:pPr algn="just"/>
            <a:endParaRPr lang="es-CL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Identificar los riesgos: Reconoce qué riesgos pueden surgir, por qué razón y de qué modo, como base para una análisis ulterior.</a:t>
            </a:r>
          </a:p>
          <a:p>
            <a:pPr algn="just"/>
            <a:endParaRPr lang="es-CL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•"/>
              <a:defRPr/>
            </a:pPr>
            <a:endParaRPr lang="es-CL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252536" y="735913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cap="all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PROCESO DE </a:t>
            </a:r>
            <a:r>
              <a:rPr lang="es-MX" b="1" cap="all" dirty="0" smtClean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GESTION </a:t>
            </a:r>
            <a:r>
              <a:rPr lang="es-MX" b="1" cap="all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DE RIESGOS</a:t>
            </a:r>
          </a:p>
        </p:txBody>
      </p:sp>
      <p:pic>
        <p:nvPicPr>
          <p:cNvPr id="20" name="3 Imagen" descr="http://www.monografias.com/trabajos73/gestion-riesgos/gestion-riesgos_image00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8" y="1144244"/>
            <a:ext cx="2998978" cy="535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39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374080" y="1124744"/>
            <a:ext cx="7366272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1904114" y="1340768"/>
            <a:ext cx="55825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endParaRPr lang="es-MX" sz="1600" dirty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endParaRPr lang="es-ES" sz="1600" dirty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s-MX" sz="1600" dirty="0" smtClean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s-ES" sz="160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467544" y="1274774"/>
            <a:ext cx="780991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Tx/>
              <a:buChar char="•"/>
              <a:defRPr/>
            </a:pPr>
            <a:endParaRPr lang="es-CL" sz="1600" dirty="0" smtClean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/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Analizar los riesgos: Evalúa las probabilidades de que se produzca una acción (riesgo), sus posibles consecuencias y magnitud</a:t>
            </a:r>
          </a:p>
          <a:p>
            <a:pPr algn="just"/>
            <a:endParaRPr lang="es-CL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Evaluar, priorizar y vigilar los riesgos: </a:t>
            </a:r>
          </a:p>
          <a:p>
            <a:pPr algn="just"/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Evaluar: Se valorizan los riesgos comparando los niveles estimados   con los criterios preestablecidos. </a:t>
            </a:r>
          </a:p>
          <a:p>
            <a:pPr algn="just"/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Priorizar: Se jerarquizar los riesgos para identificar las prioridades de gestión.</a:t>
            </a:r>
          </a:p>
          <a:p>
            <a:pPr algn="just"/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Vigilar: Los riesgos deben estar bajo constante vigilancia a fin de identificar cualquier cambio en su naturaleza, nivel o importancia.   </a:t>
            </a:r>
          </a:p>
          <a:p>
            <a:pPr algn="just"/>
            <a:endParaRPr lang="es-CL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5) Tratamiento de los riesgos: Significa crear y aplicar un plan de gestión. Debe incluir la consideración de recursos (humanos-técnicos, financieros, </a:t>
            </a:r>
            <a:r>
              <a:rPr lang="es-CL" sz="16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s-E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L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•"/>
              <a:defRPr/>
            </a:pPr>
            <a:endParaRPr lang="es-CL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61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6136" y="2420888"/>
            <a:ext cx="14763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auto">
          <a:xfrm>
            <a:off x="755576" y="2924944"/>
            <a:ext cx="4464496" cy="1008112"/>
          </a:xfrm>
          <a:ln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Aft>
                <a:spcPct val="0"/>
              </a:spcAft>
              <a:buFont typeface="Arial" pitchFamily="68" charset="0"/>
              <a:buNone/>
            </a:pPr>
            <a:r>
              <a:rPr lang="es-ES_tradnl" sz="4800" dirty="0" smtClean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  <a:sym typeface="Verdana" pitchFamily="68" charset="0"/>
              </a:rPr>
              <a:t>Gracias!</a:t>
            </a:r>
            <a:endParaRPr lang="en-US" sz="4800" dirty="0">
              <a:solidFill>
                <a:srgbClr val="C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5580112" y="6717106"/>
            <a:ext cx="1875600" cy="96270"/>
            <a:chOff x="323528" y="6521586"/>
            <a:chExt cx="1876912" cy="96270"/>
          </a:xfrm>
        </p:grpSpPr>
        <p:sp>
          <p:nvSpPr>
            <p:cNvPr id="10" name="Rectángulo 9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5580112" y="47746"/>
            <a:ext cx="1875600" cy="96270"/>
            <a:chOff x="323528" y="6521586"/>
            <a:chExt cx="1876912" cy="96270"/>
          </a:xfrm>
        </p:grpSpPr>
        <p:sp>
          <p:nvSpPr>
            <p:cNvPr id="15" name="Rectángulo 14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424027" y="1124744"/>
            <a:ext cx="7009636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224" y="247179"/>
            <a:ext cx="1462887" cy="384192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 bwMode="auto">
          <a:xfrm>
            <a:off x="2199128" y="6469693"/>
            <a:ext cx="3203849" cy="2000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/>
            <a:endParaRPr lang="es-ES_tradnl" sz="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22513" y="5494471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b="1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>
            <a:off x="444073" y="631371"/>
            <a:ext cx="6969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b="1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PROCESOS </a:t>
            </a:r>
            <a:r>
              <a:rPr lang="es-ES" b="1" dirty="0" smtClean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ADUANEROS DE IMPORTACION</a:t>
            </a:r>
            <a:endParaRPr lang="es-CL" b="1" dirty="0">
              <a:solidFill>
                <a:schemeClr val="accent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Rectangle 1032"/>
          <p:cNvSpPr>
            <a:spLocks noChangeArrowheads="1"/>
          </p:cNvSpPr>
          <p:nvPr/>
        </p:nvSpPr>
        <p:spPr bwMode="auto">
          <a:xfrm>
            <a:off x="293913" y="1268413"/>
            <a:ext cx="49688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600" dirty="0" smtClean="0">
                <a:solidFill>
                  <a:srgbClr val="376092"/>
                </a:solidFill>
                <a:latin typeface="Verdana" pitchFamily="34" charset="0"/>
              </a:rPr>
              <a:t>PROCESO DE</a:t>
            </a:r>
            <a:br>
              <a:rPr lang="es-ES" sz="1600" dirty="0" smtClean="0">
                <a:solidFill>
                  <a:srgbClr val="376092"/>
                </a:solidFill>
                <a:latin typeface="Verdana" pitchFamily="34" charset="0"/>
              </a:rPr>
            </a:br>
            <a:r>
              <a:rPr lang="es-ES" sz="1600" dirty="0" smtClean="0">
                <a:solidFill>
                  <a:srgbClr val="376092"/>
                </a:solidFill>
                <a:latin typeface="Verdana" pitchFamily="34" charset="0"/>
              </a:rPr>
              <a:t>INGRESO DE MERCANCIAS</a:t>
            </a: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/>
            </a:r>
            <a:br>
              <a:rPr lang="es-ES" sz="1600" dirty="0">
                <a:solidFill>
                  <a:srgbClr val="376092"/>
                </a:solidFill>
                <a:latin typeface="Verdana" pitchFamily="34" charset="0"/>
              </a:rPr>
            </a:b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/>
            </a:r>
            <a:br>
              <a:rPr lang="es-ES" sz="1600" dirty="0">
                <a:solidFill>
                  <a:srgbClr val="376092"/>
                </a:solidFill>
                <a:latin typeface="Verdana" pitchFamily="34" charset="0"/>
              </a:rPr>
            </a:br>
            <a:r>
              <a:rPr lang="es-ES" sz="1600" dirty="0" smtClean="0">
                <a:solidFill>
                  <a:srgbClr val="376092"/>
                </a:solidFill>
                <a:latin typeface="Verdana" pitchFamily="34" charset="0"/>
              </a:rPr>
              <a:t>DIN      (Declaración de Importación)</a:t>
            </a: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</p:txBody>
      </p:sp>
      <p:sp>
        <p:nvSpPr>
          <p:cNvPr id="17" name="Rectangle 1031"/>
          <p:cNvSpPr>
            <a:spLocks noChangeArrowheads="1"/>
          </p:cNvSpPr>
          <p:nvPr/>
        </p:nvSpPr>
        <p:spPr bwMode="auto">
          <a:xfrm>
            <a:off x="444073" y="2878995"/>
            <a:ext cx="57243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rgbClr val="376092"/>
                </a:solidFill>
                <a:latin typeface="Verdana" pitchFamily="34" charset="0"/>
              </a:rPr>
              <a:t>DESTINACIONES ADUANERAS</a:t>
            </a:r>
          </a:p>
          <a:p>
            <a:pPr algn="ctr" eaLnBrk="1" hangingPunct="1"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algn="just">
              <a:defRPr/>
            </a:pPr>
            <a:r>
              <a:rPr lang="es-ES" sz="1600" dirty="0" smtClean="0">
                <a:solidFill>
                  <a:srgbClr val="376092"/>
                </a:solidFill>
                <a:latin typeface="Verdana" pitchFamily="34" charset="0"/>
              </a:rPr>
              <a:t>Es </a:t>
            </a: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la manifestación de voluntad del dueño, </a:t>
            </a:r>
            <a:r>
              <a:rPr lang="es-ES" sz="1600" dirty="0" err="1">
                <a:solidFill>
                  <a:srgbClr val="376092"/>
                </a:solidFill>
                <a:latin typeface="Verdana" pitchFamily="34" charset="0"/>
              </a:rPr>
              <a:t>consignante</a:t>
            </a: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 o consignatario que indica el régimen aduanero que debe darse a las mercancías que ingresan o salen del territorio nacional</a:t>
            </a:r>
            <a:r>
              <a:rPr lang="es-ES" sz="1600" dirty="0" smtClean="0">
                <a:solidFill>
                  <a:srgbClr val="376092"/>
                </a:solidFill>
                <a:latin typeface="Verdana" pitchFamily="34" charset="0"/>
              </a:rPr>
              <a:t>.</a:t>
            </a:r>
          </a:p>
          <a:p>
            <a:pPr algn="just">
              <a:defRPr/>
            </a:pPr>
            <a:endParaRPr lang="es-ES" sz="1600" dirty="0" smtClean="0">
              <a:solidFill>
                <a:srgbClr val="376092"/>
              </a:solidFill>
              <a:latin typeface="Verdana" pitchFamily="34" charset="0"/>
            </a:endParaRPr>
          </a:p>
          <a:p>
            <a:pPr algn="just">
              <a:defRPr/>
            </a:pPr>
            <a:endParaRPr lang="es-ES" sz="1600" b="1" dirty="0" smtClean="0">
              <a:solidFill>
                <a:srgbClr val="376092"/>
              </a:solidFill>
              <a:latin typeface="Verdana" pitchFamily="34" charset="0"/>
            </a:endParaRPr>
          </a:p>
          <a:p>
            <a:pPr algn="just">
              <a:defRPr/>
            </a:pPr>
            <a:endParaRPr lang="es-ES" sz="1600" b="1" dirty="0">
              <a:solidFill>
                <a:srgbClr val="376092"/>
              </a:solidFill>
              <a:latin typeface="Verdana" pitchFamily="34" charset="0"/>
            </a:endParaRPr>
          </a:p>
          <a:p>
            <a:pPr algn="just"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algn="just" eaLnBrk="1" hangingPunct="1"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7337744" y="2127997"/>
            <a:ext cx="1439862" cy="665162"/>
          </a:xfrm>
          <a:prstGeom prst="roundRect">
            <a:avLst>
              <a:gd name="adj" fmla="val 12477"/>
            </a:avLst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isometricOffAxis2Left"/>
            <a:lightRig rig="threePt" dir="t"/>
          </a:scene3d>
        </p:spPr>
        <p:txBody>
          <a:bodyPr lIns="32400" tIns="18000" rIns="32400" bIns="18000" anchor="ctr" anchorCtr="1"/>
          <a:lstStyle/>
          <a:p>
            <a:pPr algn="ctr" defTabSz="762000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s-ES_tradnl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DESCARGA Y ALMACENAJE</a:t>
            </a: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7337744" y="2920230"/>
            <a:ext cx="1439862" cy="739775"/>
          </a:xfrm>
          <a:prstGeom prst="roundRect">
            <a:avLst>
              <a:gd name="adj" fmla="val 12477"/>
            </a:avLst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isometricOffAxis2Left"/>
            <a:lightRig rig="threePt" dir="t"/>
          </a:scene3d>
        </p:spPr>
        <p:txBody>
          <a:bodyPr lIns="32400" tIns="18000" rIns="32400" bIns="18000" anchor="ctr" anchorCtr="1"/>
          <a:lstStyle/>
          <a:p>
            <a:pPr algn="ctr" defTabSz="762000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s-ES_tradnl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TRÁMITE DECLARACIÓN</a:t>
            </a: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7277266" y="3787076"/>
            <a:ext cx="1439862" cy="738187"/>
          </a:xfrm>
          <a:prstGeom prst="roundRect">
            <a:avLst>
              <a:gd name="adj" fmla="val 12477"/>
            </a:avLst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isometricOffAxis2Left"/>
            <a:lightRig rig="threePt" dir="t"/>
          </a:scene3d>
        </p:spPr>
        <p:txBody>
          <a:bodyPr lIns="32400" tIns="18000" rIns="32400" bIns="18000" anchor="ctr" anchorCtr="1"/>
          <a:lstStyle/>
          <a:p>
            <a:pPr algn="ctr" defTabSz="762000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es-ES_tradnl" sz="11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defTabSz="762000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s-ES_tradnl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PAGO GRAVÁMENES</a:t>
            </a:r>
          </a:p>
          <a:p>
            <a:pPr algn="ctr" defTabSz="762000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es-ES_tradnl" sz="11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311" y="1215236"/>
            <a:ext cx="1377815" cy="920576"/>
          </a:xfrm>
          <a:prstGeom prst="rect">
            <a:avLst/>
          </a:prstGeom>
        </p:spPr>
      </p:pic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7337744" y="4630871"/>
            <a:ext cx="1439862" cy="863600"/>
          </a:xfrm>
          <a:prstGeom prst="roundRect">
            <a:avLst>
              <a:gd name="adj" fmla="val 12477"/>
            </a:avLst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isometricOffAxis2Left"/>
            <a:lightRig rig="threePt" dir="t"/>
          </a:scene3d>
        </p:spPr>
        <p:txBody>
          <a:bodyPr lIns="32400" tIns="18000" rIns="32400" bIns="18000" anchor="ctr" anchorCtr="1"/>
          <a:lstStyle/>
          <a:p>
            <a:pPr algn="ctr" defTabSz="762000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s-ES_tradnl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RETIRO MERCANCÍAS</a:t>
            </a: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7335311" y="5653389"/>
            <a:ext cx="1546671" cy="811948"/>
          </a:xfrm>
          <a:prstGeom prst="roundRect">
            <a:avLst>
              <a:gd name="adj" fmla="val 12477"/>
            </a:avLst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isometricOffAxis2Left"/>
            <a:lightRig rig="threePt" dir="t"/>
          </a:scene3d>
        </p:spPr>
        <p:txBody>
          <a:bodyPr lIns="32400" tIns="18000" rIns="32400" bIns="18000" anchor="ctr" anchorCtr="1"/>
          <a:lstStyle/>
          <a:p>
            <a:pPr algn="ctr" defTabSz="762000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s-ES_tradnl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MERCANCÍAS LIBRE DISPOSICIÓN  </a:t>
            </a:r>
          </a:p>
        </p:txBody>
      </p:sp>
    </p:spTree>
    <p:extLst>
      <p:ext uri="{BB962C8B-B14F-4D97-AF65-F5344CB8AC3E}">
        <p14:creationId xmlns:p14="http://schemas.microsoft.com/office/powerpoint/2010/main" val="10605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14" name="CuadroTexto 13"/>
          <p:cNvSpPr txBox="1"/>
          <p:nvPr/>
        </p:nvSpPr>
        <p:spPr bwMode="auto">
          <a:xfrm>
            <a:off x="2229148" y="6469693"/>
            <a:ext cx="3203849" cy="2000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Cierre primer semestre DRAT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462" y="252636"/>
            <a:ext cx="4346055" cy="56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51520" y="1556792"/>
            <a:ext cx="82089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s-ES" b="1" dirty="0">
              <a:solidFill>
                <a:srgbClr val="376092"/>
              </a:solidFill>
              <a:latin typeface="Verdana" pitchFamily="34" charset="0"/>
            </a:endParaRPr>
          </a:p>
          <a:p>
            <a:pPr algn="just">
              <a:defRPr/>
            </a:pPr>
            <a:endParaRPr lang="es-ES" b="1" dirty="0">
              <a:solidFill>
                <a:srgbClr val="376092"/>
              </a:solidFill>
              <a:latin typeface="Verdan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s-ES_tradnl" sz="2400" b="1" dirty="0">
                <a:solidFill>
                  <a:srgbClr val="376092"/>
                </a:solidFill>
                <a:latin typeface="Verdana" pitchFamily="34" charset="0"/>
              </a:rPr>
              <a:t>Importación.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s-ES_tradnl" sz="2400" b="1" dirty="0">
                <a:solidFill>
                  <a:srgbClr val="376092"/>
                </a:solidFill>
                <a:latin typeface="Verdana" pitchFamily="34" charset="0"/>
              </a:rPr>
              <a:t>Reingreso.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s-ES_tradnl" sz="2400" b="1" dirty="0">
                <a:solidFill>
                  <a:srgbClr val="376092"/>
                </a:solidFill>
                <a:latin typeface="Verdana" pitchFamily="34" charset="0"/>
              </a:rPr>
              <a:t>Admisión Temporal.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s-ES_tradnl" sz="2400" b="1" dirty="0">
                <a:solidFill>
                  <a:srgbClr val="376092"/>
                </a:solidFill>
                <a:latin typeface="Verdana" pitchFamily="34" charset="0"/>
              </a:rPr>
              <a:t>Almacén Particular.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s-ES_tradnl" sz="2400" b="1" dirty="0">
                <a:solidFill>
                  <a:srgbClr val="376092"/>
                </a:solidFill>
                <a:latin typeface="Verdana" pitchFamily="34" charset="0"/>
              </a:rPr>
              <a:t>Admisión Temporal </a:t>
            </a:r>
            <a:r>
              <a:rPr lang="es-ES_tradnl" sz="2400" b="1" dirty="0" smtClean="0">
                <a:solidFill>
                  <a:srgbClr val="376092"/>
                </a:solidFill>
                <a:latin typeface="Verdana" pitchFamily="34" charset="0"/>
              </a:rPr>
              <a:t>Para perfeccionamiento  Activo</a:t>
            </a:r>
            <a:r>
              <a:rPr lang="es-ES_tradnl" sz="2400" b="1" dirty="0">
                <a:solidFill>
                  <a:srgbClr val="376092"/>
                </a:solidFill>
                <a:latin typeface="Verdana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s-ES_tradnl" sz="2400" b="1" dirty="0">
                <a:solidFill>
                  <a:srgbClr val="376092"/>
                </a:solidFill>
                <a:latin typeface="Verdana" pitchFamily="34" charset="0"/>
              </a:rPr>
              <a:t>Tránsito, Transbordo y </a:t>
            </a:r>
            <a:r>
              <a:rPr lang="es-ES_tradnl" sz="2400" b="1" dirty="0" err="1">
                <a:solidFill>
                  <a:srgbClr val="376092"/>
                </a:solidFill>
                <a:latin typeface="Verdana" pitchFamily="34" charset="0"/>
              </a:rPr>
              <a:t>Redestinación</a:t>
            </a:r>
            <a:r>
              <a:rPr lang="es-ES_tradnl" sz="2400" b="1" dirty="0">
                <a:solidFill>
                  <a:srgbClr val="376092"/>
                </a:solidFill>
                <a:latin typeface="Verdana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s-ES" b="1" dirty="0" smtClean="0">
              <a:solidFill>
                <a:srgbClr val="376092"/>
              </a:solidFill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es-ES" b="1" dirty="0">
              <a:solidFill>
                <a:srgbClr val="376092"/>
              </a:solidFill>
              <a:latin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4028" y="631371"/>
            <a:ext cx="724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 smtClean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DESTINACIONES ADUANERAS DE INGRESO</a:t>
            </a:r>
            <a:endParaRPr lang="es-ES" b="1" dirty="0">
              <a:solidFill>
                <a:schemeClr val="accent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16" name="15 Conector recto"/>
          <p:cNvCxnSpPr>
            <a:cxnSpLocks noChangeShapeType="1"/>
          </p:cNvCxnSpPr>
          <p:nvPr/>
        </p:nvCxnSpPr>
        <p:spPr bwMode="auto">
          <a:xfrm>
            <a:off x="424027" y="1000703"/>
            <a:ext cx="7532027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0769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442684" y="951788"/>
            <a:ext cx="7009636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442684" y="483209"/>
            <a:ext cx="5578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000" b="1" dirty="0" smtClean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PRESENTACION DE LAS MERCANCIAS</a:t>
            </a:r>
            <a:endParaRPr lang="es-ES" sz="2000" b="1" dirty="0">
              <a:solidFill>
                <a:schemeClr val="accent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97461" y="1376471"/>
            <a:ext cx="5469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El transportista debe </a:t>
            </a:r>
            <a:r>
              <a:rPr lang="es-ES" sz="1600" dirty="0" smtClean="0">
                <a:solidFill>
                  <a:srgbClr val="376092"/>
                </a:solidFill>
                <a:latin typeface="Verdana" pitchFamily="34" charset="0"/>
              </a:rPr>
              <a:t>presentar </a:t>
            </a: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las mercancías a la Aduana, por medio del documento denominado Manifiesto de carga,  el cual contiene una relación completa de los bultos de cualquier clase a bordo del vehículo.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L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sz="1600" dirty="0">
                <a:solidFill>
                  <a:srgbClr val="376092"/>
                </a:solidFill>
                <a:latin typeface="Verdana" pitchFamily="34" charset="0"/>
              </a:rPr>
              <a:t>Una vez numerado el Manifiesto por la Aduana, el transportista está en condiciones de entregar las mercancías a la empresa almacenista.</a:t>
            </a: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287" y="3788580"/>
            <a:ext cx="2536156" cy="22496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7988" y="3068960"/>
            <a:ext cx="2623581" cy="20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442684" y="951788"/>
            <a:ext cx="7009636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442684" y="483209"/>
            <a:ext cx="4011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000" b="1" dirty="0" smtClean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DESCARGA Y ALMACENAJE</a:t>
            </a:r>
            <a:endParaRPr lang="es-ES" sz="2000" b="1" dirty="0">
              <a:solidFill>
                <a:schemeClr val="accent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97461" y="1376471"/>
            <a:ext cx="54692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sz="1600" dirty="0">
                <a:solidFill>
                  <a:srgbClr val="376092"/>
                </a:solidFill>
                <a:latin typeface="Verdana" pitchFamily="34" charset="0"/>
              </a:rPr>
              <a:t>Toda mercancía descargada por el transportista deberá ser entregada al Almacenista, para lo cual ambos deben suscribir un documento denominado papeleta de recepción donde consta la recepción por la entrega.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Plazo de almacenaje: 90 días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97" y="3501008"/>
            <a:ext cx="3475021" cy="20545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2767339"/>
            <a:ext cx="3834716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442684" y="951788"/>
            <a:ext cx="7009636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442684" y="483209"/>
            <a:ext cx="7063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000" b="1" dirty="0" smtClean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DOCUMENTOS BASE PARA CONFECCION DE DIN</a:t>
            </a:r>
            <a:endParaRPr lang="es-ES" sz="2000" b="1" dirty="0">
              <a:solidFill>
                <a:schemeClr val="accent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97461" y="1376471"/>
            <a:ext cx="54692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Conocimiento de embarque o documento que haga sus veces</a:t>
            </a: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Factura comercial</a:t>
            </a: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CL" sz="1600" dirty="0">
                <a:solidFill>
                  <a:srgbClr val="376092"/>
                </a:solidFill>
                <a:latin typeface="Verdana" pitchFamily="34" charset="0"/>
              </a:rPr>
              <a:t>Papeleta de recepción</a:t>
            </a: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Nota de gastos</a:t>
            </a: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Lista de empaque</a:t>
            </a: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Certificado de seguro</a:t>
            </a: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Certificado de origen</a:t>
            </a: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 err="1">
                <a:solidFill>
                  <a:srgbClr val="376092"/>
                </a:solidFill>
                <a:latin typeface="Verdana" pitchFamily="34" charset="0"/>
              </a:rPr>
              <a:t>Visaciones</a:t>
            </a: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, certificaciones y vistos buenos</a:t>
            </a: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MX" sz="1600" dirty="0">
                <a:solidFill>
                  <a:srgbClr val="376092"/>
                </a:solidFill>
                <a:latin typeface="Verdana" pitchFamily="34" charset="0"/>
              </a:rPr>
              <a:t>Otros</a:t>
            </a: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0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442684" y="951788"/>
            <a:ext cx="7009636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442684" y="483209"/>
            <a:ext cx="3858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000" b="1" dirty="0" smtClean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TRAMITACION DE LA DIN</a:t>
            </a:r>
            <a:endParaRPr lang="es-ES" sz="2000" b="1" dirty="0">
              <a:solidFill>
                <a:schemeClr val="accent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97461" y="1124744"/>
            <a:ext cx="70288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La DIN es un formulario único que ampara todas las destinaciones aduaneras de ingreso de mercancías.</a:t>
            </a: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Incorpora el documento de pago.</a:t>
            </a: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Puede ser tramitada en forma anticipada, es decir, antes del arribo de las mercancías.</a:t>
            </a: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Tramitación manual o electrónica(98%).</a:t>
            </a: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La tramitación se realiza a través de Agentes de Aduana.</a:t>
            </a: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Los antecedentes del despacho deben ser conservados por los Agentes de Aduana por 5 años.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28" y="4855623"/>
            <a:ext cx="1377815" cy="14570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1570" y="4821690"/>
            <a:ext cx="1359526" cy="12802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960" y="5504480"/>
            <a:ext cx="1371719" cy="81693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608178" y="6074811"/>
            <a:ext cx="14398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 smtClean="0">
                <a:solidFill>
                  <a:srgbClr val="376092"/>
                </a:solidFill>
                <a:latin typeface="Verdana" pitchFamily="34" charset="0"/>
              </a:rPr>
              <a:t>Despachador</a:t>
            </a:r>
            <a:endParaRPr lang="es-CL" sz="1500" dirty="0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852434" y="5681111"/>
            <a:ext cx="725488" cy="393700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2960868" y="5043008"/>
            <a:ext cx="630238" cy="341312"/>
          </a:xfrm>
          <a:prstGeom prst="rightArrow">
            <a:avLst>
              <a:gd name="adj1" fmla="val 50000"/>
              <a:gd name="adj2" fmla="val 401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4377488" y="4785923"/>
            <a:ext cx="935037" cy="655637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s-MX" sz="1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s-MX" sz="1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ACEPTADA</a:t>
            </a:r>
            <a:endParaRPr kumimoji="1" lang="es-E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5666631" y="4891088"/>
            <a:ext cx="661988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94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442684" y="951788"/>
            <a:ext cx="7009636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497461" y="1124744"/>
            <a:ext cx="70288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eaLnBrk="1" hangingPunct="1">
              <a:spcBef>
                <a:spcPts val="0"/>
              </a:spcBef>
              <a:defRPr/>
            </a:pPr>
            <a:endParaRPr lang="es-ES" sz="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MX" sz="1600" dirty="0">
                <a:solidFill>
                  <a:srgbClr val="376092"/>
                </a:solidFill>
                <a:latin typeface="Verdana" pitchFamily="34" charset="0"/>
              </a:rPr>
              <a:t>La importación de mercancías también podrá realizarse mediante este formulario en los siguientes casos:</a:t>
            </a: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MX" sz="1600" dirty="0">
                <a:solidFill>
                  <a:srgbClr val="376092"/>
                </a:solidFill>
                <a:latin typeface="Verdana" pitchFamily="34" charset="0"/>
              </a:rPr>
              <a:t>Las donadas por catástrofes, calamidad pública, al Estado, personas naturales o jurídicas (derecho publico o corporaciones de derecho privado), y universidades reconocidas por el Estado.</a:t>
            </a: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MX" sz="1600" dirty="0">
                <a:solidFill>
                  <a:srgbClr val="376092"/>
                </a:solidFill>
                <a:latin typeface="Verdana" pitchFamily="34" charset="0"/>
              </a:rPr>
              <a:t>Cuyo valor FOB no exceda US$ 1.000 facturado, que arriben por cualquier vía.</a:t>
            </a: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MX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MX" sz="1600" dirty="0">
                <a:solidFill>
                  <a:srgbClr val="376092"/>
                </a:solidFill>
                <a:latin typeface="Verdana" pitchFamily="34" charset="0"/>
              </a:rPr>
              <a:t>Importaciones de turistas, hasta US$ 3.000, sin carácter comercial.</a:t>
            </a: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MX" sz="1600" dirty="0">
              <a:solidFill>
                <a:srgbClr val="376092"/>
              </a:solidFill>
              <a:latin typeface="Verdana" pitchFamily="34" charset="0"/>
            </a:endParaRP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MX" sz="1600" dirty="0">
                <a:solidFill>
                  <a:srgbClr val="376092"/>
                </a:solidFill>
                <a:latin typeface="Verdana" pitchFamily="34" charset="0"/>
              </a:rPr>
              <a:t>Las que arriben conjuntamente con el viajero, consignadas a un tercero, siempre que su valor facturado no exceda de US$ 1.000, y pertenezcan a una sola persona natural o jurídica. </a:t>
            </a: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46914" y="373966"/>
            <a:ext cx="7321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eaLnBrk="1" hangingPunct="1">
              <a:spcBef>
                <a:spcPts val="0"/>
              </a:spcBef>
              <a:defRPr/>
            </a:pPr>
            <a:r>
              <a:rPr lang="es-ES" b="1" dirty="0" smtClean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DECLARACION </a:t>
            </a:r>
            <a:r>
              <a:rPr lang="es-ES" b="1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DE </a:t>
            </a:r>
            <a:r>
              <a:rPr lang="es-ES" b="1" dirty="0" smtClean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IMPORTACION PAGO SIMULTANEO</a:t>
            </a:r>
            <a:endParaRPr lang="es-ES" b="1" dirty="0">
              <a:solidFill>
                <a:schemeClr val="accent2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19050">
          <a:solidFill>
            <a:schemeClr val="accent1">
              <a:alpha val="91000"/>
            </a:schemeClr>
          </a:solidFill>
          <a:miter lim="800000"/>
          <a:headEnd/>
          <a:tailEnd/>
        </a:ln>
      </a:spPr>
      <a:bodyPr/>
      <a:lstStyle>
        <a:defPPr algn="just">
          <a:defRPr sz="1600" dirty="0" smtClean="0">
            <a:solidFill>
              <a:schemeClr val="tx1">
                <a:lumMod val="85000"/>
                <a:lumOff val="15000"/>
              </a:schemeClr>
            </a:solidFill>
            <a:latin typeface="Verdana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11884</TotalTime>
  <Words>722</Words>
  <Application>Microsoft Office PowerPoint</Application>
  <PresentationFormat>Presentación en pantalla (4:3)</PresentationFormat>
  <Paragraphs>127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Aharoni</vt:lpstr>
      <vt:lpstr>Arial</vt:lpstr>
      <vt:lpstr>Calibri</vt:lpstr>
      <vt:lpstr>gobCL</vt:lpstr>
      <vt:lpstr>Verdana</vt:lpstr>
      <vt:lpstr>Wingdings</vt:lpstr>
      <vt:lpstr>ヒラギノ角ゴ Pro W3</vt:lpstr>
      <vt:lpstr>1_Office Theme</vt:lpstr>
      <vt:lpstr>2_Office Theme</vt:lpstr>
      <vt:lpstr>3_Office Theme</vt:lpstr>
      <vt:lpstr>4_Office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Gabriel Badagnani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Valeria Sepulveda Sepulveda</cp:lastModifiedBy>
  <cp:revision>554</cp:revision>
  <dcterms:created xsi:type="dcterms:W3CDTF">2012-11-21T21:21:09Z</dcterms:created>
  <dcterms:modified xsi:type="dcterms:W3CDTF">2018-10-04T19:45:30Z</dcterms:modified>
</cp:coreProperties>
</file>