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65" r:id="rId2"/>
    <p:sldMasterId id="2147483677" r:id="rId3"/>
    <p:sldMasterId id="2147483689" r:id="rId4"/>
  </p:sldMasterIdLst>
  <p:notesMasterIdLst>
    <p:notesMasterId r:id="rId18"/>
  </p:notesMasterIdLst>
  <p:sldIdLst>
    <p:sldId id="330" r:id="rId5"/>
    <p:sldId id="329" r:id="rId6"/>
    <p:sldId id="333" r:id="rId7"/>
    <p:sldId id="334" r:id="rId8"/>
    <p:sldId id="335" r:id="rId9"/>
    <p:sldId id="336" r:id="rId10"/>
    <p:sldId id="337" r:id="rId11"/>
    <p:sldId id="338" r:id="rId12"/>
    <p:sldId id="359" r:id="rId13"/>
    <p:sldId id="360" r:id="rId14"/>
    <p:sldId id="361" r:id="rId15"/>
    <p:sldId id="362" r:id="rId16"/>
    <p:sldId id="261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68" charset="0"/>
        <a:ea typeface="ヒラギノ角ゴ Pro W3" pitchFamily="68" charset="-128"/>
        <a:cs typeface="ヒラギノ角ゴ Pro W3" pitchFamily="68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68" charset="0"/>
        <a:ea typeface="ヒラギノ角ゴ Pro W3" pitchFamily="68" charset="-128"/>
        <a:cs typeface="ヒラギノ角ゴ Pro W3" pitchFamily="68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68" charset="0"/>
        <a:ea typeface="ヒラギノ角ゴ Pro W3" pitchFamily="68" charset="-128"/>
        <a:cs typeface="ヒラギノ角ゴ Pro W3" pitchFamily="68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68" charset="0"/>
        <a:ea typeface="ヒラギノ角ゴ Pro W3" pitchFamily="68" charset="-128"/>
        <a:cs typeface="ヒラギノ角ゴ Pro W3" pitchFamily="68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68" charset="0"/>
        <a:ea typeface="ヒラギノ角ゴ Pro W3" pitchFamily="68" charset="-128"/>
        <a:cs typeface="ヒラギノ角ゴ Pro W3" pitchFamily="6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68" charset="0"/>
        <a:ea typeface="ヒラギノ角ゴ Pro W3" pitchFamily="68" charset="-128"/>
        <a:cs typeface="ヒラギノ角ゴ Pro W3" pitchFamily="6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68" charset="0"/>
        <a:ea typeface="ヒラギノ角ゴ Pro W3" pitchFamily="68" charset="-128"/>
        <a:cs typeface="ヒラギノ角ゴ Pro W3" pitchFamily="6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68" charset="0"/>
        <a:ea typeface="ヒラギノ角ゴ Pro W3" pitchFamily="68" charset="-128"/>
        <a:cs typeface="ヒラギノ角ゴ Pro W3" pitchFamily="6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68" charset="0"/>
        <a:ea typeface="ヒラギノ角ゴ Pro W3" pitchFamily="68" charset="-128"/>
        <a:cs typeface="ヒラギノ角ゴ Pro W3" pitchFamily="6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-4">
          <p15:clr>
            <a:srgbClr val="A4A3A4"/>
          </p15:clr>
        </p15:guide>
        <p15:guide id="2" pos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9C2"/>
    <a:srgbClr val="0F5CB1"/>
    <a:srgbClr val="D00B12"/>
    <a:srgbClr val="E49027"/>
    <a:srgbClr val="1953B1"/>
    <a:srgbClr val="FFA22B"/>
    <a:srgbClr val="CCCCCC"/>
    <a:srgbClr val="404040"/>
    <a:srgbClr val="80808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784"/>
    <p:restoredTop sz="88153"/>
  </p:normalViewPr>
  <p:slideViewPr>
    <p:cSldViewPr snapToObjects="1">
      <p:cViewPr varScale="1">
        <p:scale>
          <a:sx n="102" d="100"/>
          <a:sy n="102" d="100"/>
        </p:scale>
        <p:origin x="1476" y="96"/>
      </p:cViewPr>
      <p:guideLst>
        <p:guide orient="horz" pos="-4"/>
        <p:guide pos="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41CC15CD-B8BA-4DB5-BA09-58C61ED49DDA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AD2EC576-2811-4034-A265-E06697380C5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27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2EC576-2811-4034-A265-E06697380C5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40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5271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5271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5271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148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134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0109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8563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540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2309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7136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9303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_tradnl" dirty="0">
              <a:ea typeface="ヒラギノ角ゴ Pro W3" pitchFamily="68" charset="-128"/>
              <a:cs typeface="ヒラギノ角ゴ Pro W3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527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8068CED2-485E-465A-BA1A-87D4C4B3070E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799C-A937-4476-801F-D50E1DC882D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17757-DFC4-4462-B9CF-919C7BD448F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7AFEA-1B3B-4326-8EC5-17219B096B4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9F0C64F5-4FBF-4D89-BB76-C6B76853B05C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F6BEB02E-0EB3-43EA-83A8-AAC8B467AC2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9E7FA8A0-AF52-4D8B-9AA2-EFBD02A5800A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6AB5AE10-44FC-44B8-B1B1-A2015355B37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7E14EDB2-3F99-4957-9226-EA30A992D0CF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28B5607A-E516-49DD-88B0-5F3D4926326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8DF9AAD8-F058-45E2-9EC7-B4FBB280A967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CC6ED5DA-E3AE-415C-A87E-39CF5FAB941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DB647E9A-3E45-4C5B-AACD-50B22ADCABD2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6DB56019-24BA-4431-BC27-183D6661BCE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FDD4F686-F48B-4FA9-B374-E00302702D92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AD8D8FA8-515A-471A-83E5-DD10034A6C5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44594DA8-6C72-4AF5-8FA6-9F10E0057EE7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88C957B7-BFB8-45B9-8EDA-DBA3F9A3BC0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14F3B10D-6C60-476A-ACC7-1A29D42A986A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5B6E4934-C5DB-4932-8C02-386A4B95F7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3AAE9-2E38-4517-9665-84E4145560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FB622E83-5164-468F-A089-CDA2DC865CF3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24B49E2C-CC49-43EB-8C92-9AAF7BB350A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B5ECB2B7-B6CC-491E-A1A0-765DEDF268E5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B91AC16C-F0C4-4B38-9D0F-4AF9C644884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C51B3997-E8AC-468C-8A9D-B4BE2B52BC3C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66B2B393-EE25-40F2-B728-B9869471342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F2A4B7B7-119D-4B16-A3ED-2BEB369FE0D0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AD4C5-6B1A-42F6-8348-5EDCA8C8A06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CAD2C-F451-4AFB-B497-868072E4F25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782A0239-709A-4F27-AA9A-49C0C5587095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81694-4B00-4B9E-91A0-FF42D150607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B25BBF9C-5D68-403E-BB56-8EB28F825F9E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F02DE-D3B9-46AB-BC8B-45F4AEDD739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60324079-8465-4A73-8A1C-35C6915CC668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A5FC-3CD1-4ECC-959D-B654C185936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EF7C-F04B-46DC-91B9-8E13A7CE832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C4B30-BDA4-444F-81DD-9BD561B974E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DC31FEFB-820A-4B5B-9D0E-ADADF688BA94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658BE-3F3E-45F1-9AA6-E4C79AB60EB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B01D8-AA8A-490C-829A-2DA78DB6185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95D71-2992-4752-9728-C653BECF231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C67B-C32A-49ED-810C-1E9AC07AA25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E0EB4-A6D5-4305-9B4C-7777E479DEC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F7C62986-D6FF-4CA3-9AC6-5F75042C6B8A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17391-5D4F-430E-A174-EC5A4DBD454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595D-4A05-4DF1-BB76-664456A025D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8EE01EC9-2695-4D31-9EA2-E73620D62081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FC403-AE48-4F0B-85B1-BC15AEA44D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9FE61839-51C6-4EF2-A21B-26F618A79C42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CBC9C-7D30-45A6-BEB5-A94D4B80472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3B37744B-C149-491E-BDA8-61B17CE675E1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BDB0A-1B0A-4170-BD1A-7FD36B9589A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6A5B-7D75-4473-91DF-D9A2B0F7A46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6A1EFB3F-9427-4C0B-BBE1-9F18791E929D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FB0E-E928-4703-976A-1E4A947C42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77DF-D241-4AA0-A243-9E5DB1386A8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7EE3E-D94D-4D61-8D73-B65C52FB638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F1360-005F-4ABC-B101-90088C241DE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3D294-61A3-42F1-8C59-BC096981A3B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7764D-B0BE-4058-93AD-BC1DA31A073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283AB575-443E-4DD1-BA8F-ED647429832A}" type="datetime1">
              <a:rPr lang="en-US"/>
              <a:pPr>
                <a:defRPr/>
              </a:pPr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213CF-25C2-4505-B4BD-CD0C455FD5D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FE23-6989-40F7-A4F5-F95D6471528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58A3-501F-4AD8-86EF-50EB3D5D8C6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E8235-8598-419D-AF1C-339C623763C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22BC0-EC2F-404B-9CE0-9CE7C9E4E1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 para editar título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BF108B16-6EB0-4ED5-A228-09D524371E0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spd="slow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ヒラギノ角ゴ Pro W3" pitchFamily="20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ヒラギノ角ゴ Pro W3" pitchFamily="2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ヒラギノ角ゴ Pro W3" pitchFamily="2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ヒラギノ角ゴ Pro W3" pitchFamily="2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ヒラギノ角ゴ Pro W3" pitchFamily="2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ea typeface="ヒラギノ角ゴ Pro W3" pitchFamily="68" charset="-128"/>
              <a:cs typeface="ヒラギノ角ゴ Pro W3" pitchFamily="68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  <p:grpSp>
        <p:nvGrpSpPr>
          <p:cNvPr id="1843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dirty="0">
                <a:solidFill>
                  <a:srgbClr val="FFFFFF"/>
                </a:solidFill>
                <a:ea typeface="ヒラギノ角ゴ Pro W3" pitchFamily="68" charset="-128"/>
                <a:cs typeface="ヒラギノ角ゴ Pro W3" pitchFamily="68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s-ES" dirty="0">
                <a:solidFill>
                  <a:srgbClr val="FFFFFF"/>
                </a:solidFill>
                <a:ea typeface="ヒラギノ角ゴ Pro W3" pitchFamily="68" charset="-128"/>
                <a:cs typeface="ヒラギノ角ゴ Pro W3" pitchFamily="68" charset="-128"/>
              </a:endParaRPr>
            </a:p>
          </p:txBody>
        </p:sp>
        <p:pic>
          <p:nvPicPr>
            <p:cNvPr id="18441" name="Picture 1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442" name="Picture 1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8443" name="Picture 1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  <p:sp>
        <p:nvSpPr>
          <p:cNvPr id="184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 para editar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ヒラギノ角ゴ Pro W3" pitchFamily="20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ヒラギノ角ゴ Pro W3" pitchFamily="2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ヒラギノ角ゴ Pro W3" pitchFamily="2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ヒラギノ角ゴ Pro W3" pitchFamily="2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ヒラギノ角ゴ Pro W3" pitchFamily="2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 para editar título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E9845E54-44E7-48A5-ACA1-FC86E72B578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ヒラギノ角ゴ Pro W3" pitchFamily="20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ヒラギノ角ゴ Pro W3" pitchFamily="2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ヒラギノ角ゴ Pro W3" pitchFamily="2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ヒラギノ角ゴ Pro W3" pitchFamily="2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ヒラギノ角ゴ Pro W3" pitchFamily="2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 para editar título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68" charset="0"/>
                <a:ea typeface="ヒラギノ角ゴ Pro W3" pitchFamily="68" charset="-128"/>
                <a:cs typeface="ヒラギノ角ゴ Pro W3" pitchFamily="68" charset="-128"/>
              </a:defRPr>
            </a:lvl1pPr>
          </a:lstStyle>
          <a:p>
            <a:pPr>
              <a:defRPr/>
            </a:pPr>
            <a:fld id="{AFE05168-FBE3-46E9-82B3-827A6901172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6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ヒラギノ角ゴ Pro W3" pitchFamily="20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ヒラギノ角ゴ Pro W3" pitchFamily="20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ヒラギノ角ゴ Pro W3" pitchFamily="20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ヒラギノ角ゴ Pro W3" pitchFamily="20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ヒラギノ角ゴ Pro W3" pitchFamily="20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68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9.png"/><Relationship Id="rId18" Type="http://schemas.openxmlformats.org/officeDocument/2006/relationships/image" Target="../media/image63.pn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66.png"/><Relationship Id="rId7" Type="http://schemas.openxmlformats.org/officeDocument/2006/relationships/image" Target="../media/image12.png"/><Relationship Id="rId12" Type="http://schemas.openxmlformats.org/officeDocument/2006/relationships/image" Target="../media/image58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2.png"/><Relationship Id="rId20" Type="http://schemas.openxmlformats.org/officeDocument/2006/relationships/image" Target="../media/image65.png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5.png"/><Relationship Id="rId11" Type="http://schemas.openxmlformats.org/officeDocument/2006/relationships/image" Target="../media/image57.png"/><Relationship Id="rId5" Type="http://schemas.openxmlformats.org/officeDocument/2006/relationships/image" Target="../media/image8.emf"/><Relationship Id="rId15" Type="http://schemas.openxmlformats.org/officeDocument/2006/relationships/image" Target="../media/image61.png"/><Relationship Id="rId10" Type="http://schemas.openxmlformats.org/officeDocument/2006/relationships/image" Target="../media/image14.png"/><Relationship Id="rId19" Type="http://schemas.openxmlformats.org/officeDocument/2006/relationships/image" Target="../media/image64.png"/><Relationship Id="rId4" Type="http://schemas.openxmlformats.org/officeDocument/2006/relationships/image" Target="../media/image7.jpg"/><Relationship Id="rId9" Type="http://schemas.openxmlformats.org/officeDocument/2006/relationships/image" Target="../media/image56.png"/><Relationship Id="rId14" Type="http://schemas.openxmlformats.org/officeDocument/2006/relationships/image" Target="../media/image60.png"/><Relationship Id="rId22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4.png"/><Relationship Id="rId5" Type="http://schemas.openxmlformats.org/officeDocument/2006/relationships/image" Target="../media/image8.emf"/><Relationship Id="rId10" Type="http://schemas.openxmlformats.org/officeDocument/2006/relationships/image" Target="../media/image14.png"/><Relationship Id="rId4" Type="http://schemas.openxmlformats.org/officeDocument/2006/relationships/image" Target="../media/image7.jpg"/><Relationship Id="rId9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64.png"/><Relationship Id="rId18" Type="http://schemas.openxmlformats.org/officeDocument/2006/relationships/image" Target="../media/image7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2.png"/><Relationship Id="rId12" Type="http://schemas.openxmlformats.org/officeDocument/2006/relationships/image" Target="../media/image65.png"/><Relationship Id="rId17" Type="http://schemas.openxmlformats.org/officeDocument/2006/relationships/image" Target="../media/image73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9.png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4.png"/><Relationship Id="rId11" Type="http://schemas.openxmlformats.org/officeDocument/2006/relationships/image" Target="../media/image70.png"/><Relationship Id="rId5" Type="http://schemas.openxmlformats.org/officeDocument/2006/relationships/image" Target="../media/image8.emf"/><Relationship Id="rId15" Type="http://schemas.openxmlformats.org/officeDocument/2006/relationships/image" Target="../media/image72.png"/><Relationship Id="rId10" Type="http://schemas.openxmlformats.org/officeDocument/2006/relationships/image" Target="../media/image69.png"/><Relationship Id="rId4" Type="http://schemas.openxmlformats.org/officeDocument/2006/relationships/image" Target="../media/image7.jpg"/><Relationship Id="rId9" Type="http://schemas.openxmlformats.org/officeDocument/2006/relationships/image" Target="../media/image25.png"/><Relationship Id="rId1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7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8.em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8.emf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8.png"/><Relationship Id="rId5" Type="http://schemas.openxmlformats.org/officeDocument/2006/relationships/image" Target="../media/image8.emf"/><Relationship Id="rId10" Type="http://schemas.openxmlformats.org/officeDocument/2006/relationships/image" Target="../media/image32.png"/><Relationship Id="rId4" Type="http://schemas.openxmlformats.org/officeDocument/2006/relationships/image" Target="../media/image7.jp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46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8.emf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7.jpg"/><Relationship Id="rId9" Type="http://schemas.openxmlformats.org/officeDocument/2006/relationships/image" Target="../media/image25.pn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3.png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4.png"/><Relationship Id="rId11" Type="http://schemas.openxmlformats.org/officeDocument/2006/relationships/image" Target="../media/image48.png"/><Relationship Id="rId5" Type="http://schemas.openxmlformats.org/officeDocument/2006/relationships/image" Target="../media/image8.emf"/><Relationship Id="rId15" Type="http://schemas.openxmlformats.org/officeDocument/2006/relationships/image" Target="../media/image52.png"/><Relationship Id="rId10" Type="http://schemas.openxmlformats.org/officeDocument/2006/relationships/image" Target="../media/image35.png"/><Relationship Id="rId4" Type="http://schemas.openxmlformats.org/officeDocument/2006/relationships/image" Target="../media/image7.jpg"/><Relationship Id="rId9" Type="http://schemas.openxmlformats.org/officeDocument/2006/relationships/image" Target="../media/image25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 bwMode="auto">
          <a:xfrm>
            <a:off x="2368781" y="4275915"/>
            <a:ext cx="5874208" cy="95410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800" b="1" dirty="0" smtClean="0">
                <a:solidFill>
                  <a:schemeClr val="tx2"/>
                </a:solidFill>
                <a:latin typeface="Verdana" pitchFamily="34" charset="0"/>
              </a:rPr>
              <a:t>Dirección Regional Aduana de Talcahuano.</a:t>
            </a:r>
            <a:endParaRPr lang="es-ES" sz="28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9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1" y="-28575"/>
            <a:ext cx="17018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1" y="6665913"/>
            <a:ext cx="17018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668401" y="247650"/>
            <a:ext cx="1701800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bCL" charset="0"/>
                <a:ea typeface="gobCL" charset="0"/>
                <a:cs typeface="gobCL" charset="0"/>
              </a:rPr>
              <a:t>Gobierno de Chile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26" y="1995170"/>
            <a:ext cx="1406150" cy="179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77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8 Rectángulo"/>
          <p:cNvSpPr>
            <a:spLocks noChangeArrowheads="1"/>
          </p:cNvSpPr>
          <p:nvPr/>
        </p:nvSpPr>
        <p:spPr bwMode="auto">
          <a:xfrm>
            <a:off x="561559" y="539042"/>
            <a:ext cx="6674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s-ES" altLang="es-ES_tradnl" sz="2000" b="1" cap="all" dirty="0" smtClean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Legalización</a:t>
            </a:r>
            <a:endParaRPr lang="es-ES" altLang="es-ES_tradnl" sz="2000" b="1" cap="all" dirty="0">
              <a:solidFill>
                <a:schemeClr val="accent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10" name="9 Conector recto"/>
          <p:cNvCxnSpPr>
            <a:cxnSpLocks noChangeShapeType="1"/>
          </p:cNvCxnSpPr>
          <p:nvPr/>
        </p:nvCxnSpPr>
        <p:spPr bwMode="auto">
          <a:xfrm>
            <a:off x="442684" y="1124744"/>
            <a:ext cx="7009636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round/>
            <a:headEnd type="oval"/>
            <a:tailEnd type="oval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337" y="247179"/>
            <a:ext cx="1462887" cy="384192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23528" y="6521586"/>
            <a:ext cx="1875600" cy="96270"/>
            <a:chOff x="323528" y="6521586"/>
            <a:chExt cx="1876912" cy="96270"/>
          </a:xfrm>
        </p:grpSpPr>
        <p:sp>
          <p:nvSpPr>
            <p:cNvPr id="2" name="Rectángulo 1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sp>
        <p:nvSpPr>
          <p:cNvPr id="14" name="CuadroTexto 13"/>
          <p:cNvSpPr txBox="1"/>
          <p:nvPr/>
        </p:nvSpPr>
        <p:spPr bwMode="auto">
          <a:xfrm>
            <a:off x="2229148" y="6469693"/>
            <a:ext cx="3203849" cy="2000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/>
            <a:r>
              <a:rPr lang="es-ES_tradnl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Cierre primer semestre DRAT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943756" y="1340768"/>
            <a:ext cx="55825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endParaRPr lang="es-MX" sz="1600" dirty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</a:rPr>
              <a:t>La Legalización de la operación se solicita a través del segundo mensaje del DUS</a:t>
            </a:r>
            <a:r>
              <a:rPr lang="es-MX" sz="1600" dirty="0">
                <a:solidFill>
                  <a:schemeClr val="tx2"/>
                </a:solidFill>
                <a:latin typeface="Verdana" panose="020B0604030504040204" pitchFamily="34" charset="0"/>
              </a:rPr>
              <a:t> o DUS-Legalización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</a:rPr>
              <a:t>, una vez que se ha cumplido con todos los trámites legales y reglamentarios</a:t>
            </a:r>
            <a:r>
              <a:rPr lang="es-MX" sz="1600" dirty="0">
                <a:solidFill>
                  <a:schemeClr val="tx2"/>
                </a:solidFill>
                <a:latin typeface="Verdana" panose="020B0604030504040204" pitchFamily="34" charset="0"/>
              </a:rPr>
              <a:t>, 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</a:rPr>
              <a:t>que permiten la salida de las mercancías del país.</a:t>
            </a:r>
            <a:endParaRPr lang="es-ES" sz="1600" dirty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s-MX" sz="1600" dirty="0" smtClean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s-ES" sz="1600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8" y="1218254"/>
            <a:ext cx="1461626" cy="104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8" y="2248801"/>
            <a:ext cx="1415185" cy="9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48" y="3253939"/>
            <a:ext cx="1436435" cy="95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8" y="4251465"/>
            <a:ext cx="1664928" cy="97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78708"/>
            <a:ext cx="1388355" cy="109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21" y="3110260"/>
            <a:ext cx="1532412" cy="82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1864">
            <a:off x="2997483" y="4798197"/>
            <a:ext cx="719257" cy="48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46" y="3780837"/>
            <a:ext cx="1277114" cy="86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3635">
            <a:off x="5754468" y="5210555"/>
            <a:ext cx="928474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95" y="4752454"/>
            <a:ext cx="16764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072" y="4913175"/>
            <a:ext cx="1285875" cy="63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560" y="5598738"/>
            <a:ext cx="17684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982" y="5621848"/>
            <a:ext cx="925081" cy="56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653" y="4304712"/>
            <a:ext cx="11525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53" y="5355298"/>
            <a:ext cx="13049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041" y="2474464"/>
            <a:ext cx="143827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367" y="4690794"/>
            <a:ext cx="1020908" cy="101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105" y="3785028"/>
            <a:ext cx="5000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997" y="2988168"/>
            <a:ext cx="1104256" cy="73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08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>
            <a:cxnSpLocks noChangeShapeType="1"/>
          </p:cNvCxnSpPr>
          <p:nvPr/>
        </p:nvCxnSpPr>
        <p:spPr bwMode="auto">
          <a:xfrm>
            <a:off x="374080" y="1124744"/>
            <a:ext cx="7366272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round/>
            <a:headEnd type="oval"/>
            <a:tailEnd type="oval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337" y="247179"/>
            <a:ext cx="1462887" cy="384192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23528" y="6521586"/>
            <a:ext cx="1875600" cy="96270"/>
            <a:chOff x="323528" y="6521586"/>
            <a:chExt cx="1876912" cy="96270"/>
          </a:xfrm>
        </p:grpSpPr>
        <p:sp>
          <p:nvSpPr>
            <p:cNvPr id="2" name="Rectángulo 1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sp>
        <p:nvSpPr>
          <p:cNvPr id="4" name="3 Rectángulo"/>
          <p:cNvSpPr/>
          <p:nvPr/>
        </p:nvSpPr>
        <p:spPr>
          <a:xfrm>
            <a:off x="1904114" y="1340768"/>
            <a:ext cx="55825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endParaRPr lang="es-MX" sz="1600" dirty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endParaRPr lang="es-ES" sz="1600" dirty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s-MX" sz="1600" dirty="0" smtClean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s-ES" sz="1600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49278" y="631371"/>
            <a:ext cx="753509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900" b="1" cap="all" dirty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Documentos base para </a:t>
            </a:r>
            <a:r>
              <a:rPr lang="es-MX" sz="1900" b="1" cap="all" dirty="0" smtClean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el </a:t>
            </a:r>
            <a:r>
              <a:rPr lang="es-MX" sz="1900" b="1" cap="all" dirty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DUS </a:t>
            </a:r>
            <a:r>
              <a:rPr lang="es-MX" sz="1900" b="1" cap="all" dirty="0" smtClean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segundo mensaje</a:t>
            </a:r>
            <a:endParaRPr lang="es-ES" sz="1900" b="1" cap="all" dirty="0">
              <a:solidFill>
                <a:schemeClr val="accent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1952533" y="1682976"/>
            <a:ext cx="51816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buFontTx/>
              <a:buChar char="•"/>
              <a:defRPr/>
            </a:pP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  Mandato</a:t>
            </a:r>
          </a:p>
          <a:p>
            <a:pPr marL="285750" indent="-285750">
              <a:buFontTx/>
              <a:buChar char="•"/>
              <a:defRPr/>
            </a:pP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  Copia del Conocimiento de embarque o </a:t>
            </a:r>
            <a:endParaRPr lang="es-CL" sz="1600" dirty="0" smtClean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marL="285750" indent="-285750">
              <a:buFontTx/>
              <a:buChar char="•"/>
              <a:defRPr/>
            </a:pP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es-CL" sz="1600" dirty="0" smtClean="0">
                <a:solidFill>
                  <a:schemeClr val="tx2"/>
                </a:solidFill>
                <a:latin typeface="Verdana" panose="020B0604030504040204" pitchFamily="34" charset="0"/>
              </a:rPr>
              <a:t> documento </a:t>
            </a: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que haga sus veces</a:t>
            </a:r>
          </a:p>
          <a:p>
            <a:pPr marL="285750" indent="-285750">
              <a:buFontTx/>
              <a:buChar char="•"/>
              <a:defRPr/>
            </a:pP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  Factura comercial</a:t>
            </a:r>
          </a:p>
          <a:p>
            <a:pPr marL="285750" indent="-285750">
              <a:buFontTx/>
              <a:buChar char="•"/>
              <a:defRPr/>
            </a:pP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  Visaciones, certificaciones, vistos buenos</a:t>
            </a:r>
          </a:p>
          <a:p>
            <a:pPr marL="285750" indent="-285750">
              <a:buFontTx/>
              <a:buChar char="•"/>
              <a:defRPr/>
            </a:pP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  Guía de despacho</a:t>
            </a:r>
            <a:endParaRPr lang="es-ES" sz="1600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1" y="1251322"/>
            <a:ext cx="1428610" cy="10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64" y="2276758"/>
            <a:ext cx="1403127" cy="98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32" y="3283059"/>
            <a:ext cx="1421759" cy="100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7" y="4352139"/>
            <a:ext cx="1667345" cy="100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7" y="5352186"/>
            <a:ext cx="1393606" cy="110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39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>
            <a:cxnSpLocks noChangeShapeType="1"/>
          </p:cNvCxnSpPr>
          <p:nvPr/>
        </p:nvCxnSpPr>
        <p:spPr bwMode="auto">
          <a:xfrm>
            <a:off x="374080" y="1152120"/>
            <a:ext cx="7009636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round/>
            <a:headEnd type="oval"/>
            <a:tailEnd type="oval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337" y="247179"/>
            <a:ext cx="1462887" cy="384192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23528" y="6521586"/>
            <a:ext cx="1875600" cy="96270"/>
            <a:chOff x="323528" y="6521586"/>
            <a:chExt cx="1876912" cy="96270"/>
          </a:xfrm>
        </p:grpSpPr>
        <p:sp>
          <p:nvSpPr>
            <p:cNvPr id="2" name="Rectángulo 1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sp>
        <p:nvSpPr>
          <p:cNvPr id="4" name="3 Rectángulo"/>
          <p:cNvSpPr/>
          <p:nvPr/>
        </p:nvSpPr>
        <p:spPr>
          <a:xfrm>
            <a:off x="1904114" y="1340768"/>
            <a:ext cx="55825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endParaRPr lang="es-MX" sz="1600" dirty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algn="just">
              <a:defRPr/>
            </a:pPr>
            <a:endParaRPr lang="es-ES" sz="1600" dirty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s-MX" sz="1600" dirty="0" smtClean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algn="just" eaLnBrk="1" hangingPunct="1">
              <a:defRPr/>
            </a:pPr>
            <a:endParaRPr lang="es-ES" sz="1600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489009"/>
            <a:ext cx="7225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s-ES" sz="2000" b="1" dirty="0">
              <a:solidFill>
                <a:schemeClr val="accent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1935780" y="1340768"/>
            <a:ext cx="57572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600" dirty="0" smtClean="0">
                <a:solidFill>
                  <a:schemeClr val="tx2"/>
                </a:solidFill>
                <a:latin typeface="Verdana" panose="020B0604030504040204" pitchFamily="34" charset="0"/>
              </a:rPr>
              <a:t>En 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</a:rPr>
              <a:t>caso de operaciones de exportación</a:t>
            </a:r>
            <a:r>
              <a:rPr lang="es-MX" sz="1600" dirty="0">
                <a:solidFill>
                  <a:schemeClr val="tx2"/>
                </a:solidFill>
                <a:latin typeface="Verdana" panose="020B0604030504040204" pitchFamily="34" charset="0"/>
              </a:rPr>
              <a:t>, 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</a:rPr>
              <a:t>cuya modalidad de venta es distinta de a firme, se debe acreditar al Servicio Nacional Aduana</a:t>
            </a:r>
            <a:r>
              <a:rPr lang="es-MX" sz="1600" dirty="0">
                <a:solidFill>
                  <a:schemeClr val="tx2"/>
                </a:solidFill>
                <a:latin typeface="Verdana" panose="020B0604030504040204" pitchFamily="34" charset="0"/>
              </a:rPr>
              <a:t>s 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</a:rPr>
              <a:t>el resultado definitivo de la operación de exportación, </a:t>
            </a:r>
            <a:r>
              <a:rPr lang="es-MX" sz="1600" dirty="0">
                <a:solidFill>
                  <a:schemeClr val="tx2"/>
                </a:solidFill>
                <a:latin typeface="Verdana" panose="020B0604030504040204" pitchFamily="34" charset="0"/>
              </a:rPr>
              <a:t>e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</a:rPr>
              <a:t>l cual se realiza a través del </a:t>
            </a:r>
            <a:r>
              <a:rPr lang="es-MX" sz="1600" dirty="0">
                <a:solidFill>
                  <a:schemeClr val="tx2"/>
                </a:solidFill>
                <a:latin typeface="Verdana" panose="020B0604030504040204" pitchFamily="34" charset="0"/>
              </a:rPr>
              <a:t>tercer mensaje del DUS o DUS-IVV. Lo realiza directamente el exportador, ya sea sobre la página de Aduana o a través de un archivo plano enviado a través de INTERNET</a:t>
            </a:r>
            <a:endParaRPr lang="es-CL" sz="1600" dirty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marL="285750" indent="-285750">
              <a:buFontTx/>
              <a:buChar char="•"/>
              <a:defRPr/>
            </a:pPr>
            <a:endParaRPr lang="es-ES" sz="1600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74080" y="631371"/>
            <a:ext cx="3924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MX" sz="2000" b="1" cap="all" dirty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Valor Definitivo (IVV)</a:t>
            </a:r>
            <a:endParaRPr lang="es-ES" sz="2000" b="1" cap="all" dirty="0">
              <a:solidFill>
                <a:schemeClr val="accent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84" y="1152120"/>
            <a:ext cx="1513966" cy="108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47" y="2222860"/>
            <a:ext cx="1452931" cy="102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84" y="3291936"/>
            <a:ext cx="1477594" cy="104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57748"/>
            <a:ext cx="1759358" cy="101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59858"/>
            <a:ext cx="1431739" cy="1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62" y="3444932"/>
            <a:ext cx="1639274" cy="88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86" y="5082196"/>
            <a:ext cx="1007711" cy="10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02" y="3812186"/>
            <a:ext cx="143827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824" y="3438059"/>
            <a:ext cx="8286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031" y="5378905"/>
            <a:ext cx="8651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614" y="5332746"/>
            <a:ext cx="16764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7" y="5502009"/>
            <a:ext cx="129222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37872">
            <a:off x="3248929" y="5445006"/>
            <a:ext cx="768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4438">
            <a:off x="5879709" y="5105005"/>
            <a:ext cx="768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71" y="4153498"/>
            <a:ext cx="768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322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6136" y="2420888"/>
            <a:ext cx="147637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auto">
          <a:xfrm>
            <a:off x="755576" y="2924944"/>
            <a:ext cx="4464496" cy="1008112"/>
          </a:xfrm>
          <a:ln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Aft>
                <a:spcPct val="0"/>
              </a:spcAft>
              <a:buFont typeface="Arial" pitchFamily="68" charset="0"/>
              <a:buNone/>
            </a:pPr>
            <a:r>
              <a:rPr lang="es-ES_tradnl" sz="4800" dirty="0" smtClean="0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  <a:sym typeface="Verdana" pitchFamily="68" charset="0"/>
              </a:rPr>
              <a:t>Gracias!</a:t>
            </a:r>
            <a:endParaRPr lang="en-US" sz="4800" dirty="0">
              <a:solidFill>
                <a:srgbClr val="C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5580112" y="6717106"/>
            <a:ext cx="1875600" cy="96270"/>
            <a:chOff x="323528" y="6521586"/>
            <a:chExt cx="1876912" cy="96270"/>
          </a:xfrm>
        </p:grpSpPr>
        <p:sp>
          <p:nvSpPr>
            <p:cNvPr id="10" name="Rectángulo 9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5580112" y="47746"/>
            <a:ext cx="1875600" cy="96270"/>
            <a:chOff x="323528" y="6521586"/>
            <a:chExt cx="1876912" cy="96270"/>
          </a:xfrm>
        </p:grpSpPr>
        <p:sp>
          <p:nvSpPr>
            <p:cNvPr id="15" name="Rectángulo 14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>
            <a:cxnSpLocks noChangeShapeType="1"/>
          </p:cNvCxnSpPr>
          <p:nvPr/>
        </p:nvCxnSpPr>
        <p:spPr bwMode="auto">
          <a:xfrm>
            <a:off x="424027" y="1124744"/>
            <a:ext cx="7009636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round/>
            <a:headEnd type="oval"/>
            <a:tailEnd type="oval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224" y="247179"/>
            <a:ext cx="1462887" cy="384192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 bwMode="auto">
          <a:xfrm>
            <a:off x="2199128" y="6469693"/>
            <a:ext cx="3203849" cy="2000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/>
            <a:endParaRPr lang="es-ES_tradnl" sz="700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22513" y="5494471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b="1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323528" y="6521586"/>
            <a:ext cx="1875600" cy="96270"/>
            <a:chOff x="323528" y="6521586"/>
            <a:chExt cx="1876912" cy="96270"/>
          </a:xfrm>
        </p:grpSpPr>
        <p:sp>
          <p:nvSpPr>
            <p:cNvPr id="2" name="Rectángulo 1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>
            <a:off x="444073" y="631371"/>
            <a:ext cx="6969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b="1" dirty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PROCESOS </a:t>
            </a:r>
            <a:r>
              <a:rPr lang="es-ES" b="1" dirty="0" smtClean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ADUANEROS DE EXPORTACION</a:t>
            </a:r>
            <a:endParaRPr lang="es-CL" b="1" dirty="0">
              <a:solidFill>
                <a:schemeClr val="accent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77576"/>
            <a:ext cx="2677790" cy="549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032"/>
          <p:cNvSpPr>
            <a:spLocks noChangeArrowheads="1"/>
          </p:cNvSpPr>
          <p:nvPr/>
        </p:nvSpPr>
        <p:spPr bwMode="auto">
          <a:xfrm>
            <a:off x="293913" y="1268413"/>
            <a:ext cx="49688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PROCESO DE</a:t>
            </a:r>
            <a:br>
              <a:rPr lang="es-ES" sz="1600" dirty="0">
                <a:solidFill>
                  <a:srgbClr val="376092"/>
                </a:solidFill>
                <a:latin typeface="Verdana" pitchFamily="34" charset="0"/>
              </a:rPr>
            </a:b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SALIDA DE MERCANCIAS</a:t>
            </a:r>
            <a:br>
              <a:rPr lang="es-ES" sz="1600" dirty="0">
                <a:solidFill>
                  <a:srgbClr val="376092"/>
                </a:solidFill>
                <a:latin typeface="Verdana" pitchFamily="34" charset="0"/>
              </a:rPr>
            </a:b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/>
            </a:r>
            <a:br>
              <a:rPr lang="es-ES" sz="1600" dirty="0">
                <a:solidFill>
                  <a:srgbClr val="376092"/>
                </a:solidFill>
                <a:latin typeface="Verdana" pitchFamily="34" charset="0"/>
              </a:rPr>
            </a:b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DUS      (Documento Único de Salida)</a:t>
            </a:r>
          </a:p>
        </p:txBody>
      </p:sp>
      <p:sp>
        <p:nvSpPr>
          <p:cNvPr id="17" name="Rectangle 1031"/>
          <p:cNvSpPr>
            <a:spLocks noChangeArrowheads="1"/>
          </p:cNvSpPr>
          <p:nvPr/>
        </p:nvSpPr>
        <p:spPr bwMode="auto">
          <a:xfrm>
            <a:off x="346000" y="3486501"/>
            <a:ext cx="50942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600" b="1" dirty="0">
                <a:solidFill>
                  <a:srgbClr val="376092"/>
                </a:solidFill>
                <a:latin typeface="Verdana" pitchFamily="34" charset="0"/>
              </a:rPr>
              <a:t>DESTINACIONES ADUANERAS</a:t>
            </a:r>
          </a:p>
          <a:p>
            <a:pPr algn="ctr" eaLnBrk="1" hangingPunct="1">
              <a:defRPr/>
            </a:pPr>
            <a:endParaRPr lang="es-ES" sz="1600" dirty="0">
              <a:solidFill>
                <a:srgbClr val="376092"/>
              </a:solidFill>
              <a:latin typeface="Verdana" pitchFamily="34" charset="0"/>
            </a:endParaRPr>
          </a:p>
          <a:p>
            <a:pPr algn="just" eaLnBrk="1" hangingPunct="1">
              <a:defRPr/>
            </a:pP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Se entiende por destinación aduanera la manifestación de voluntad del dueño, </a:t>
            </a:r>
            <a:r>
              <a:rPr lang="es-ES" sz="1600" dirty="0" err="1">
                <a:solidFill>
                  <a:srgbClr val="376092"/>
                </a:solidFill>
                <a:latin typeface="Verdana" pitchFamily="34" charset="0"/>
              </a:rPr>
              <a:t>consignante</a:t>
            </a: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 o consignatario que indica el régimen aduanero que debe darse a las mercancías que ingresan o salen del territorio nacional</a:t>
            </a:r>
          </a:p>
        </p:txBody>
      </p:sp>
    </p:spTree>
    <p:extLst>
      <p:ext uri="{BB962C8B-B14F-4D97-AF65-F5344CB8AC3E}">
        <p14:creationId xmlns:p14="http://schemas.microsoft.com/office/powerpoint/2010/main" val="10605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37" y="247179"/>
            <a:ext cx="1462887" cy="384192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23528" y="6521586"/>
            <a:ext cx="1875600" cy="96270"/>
            <a:chOff x="323528" y="6521586"/>
            <a:chExt cx="1876912" cy="96270"/>
          </a:xfrm>
        </p:grpSpPr>
        <p:sp>
          <p:nvSpPr>
            <p:cNvPr id="2" name="Rectángulo 1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sp>
        <p:nvSpPr>
          <p:cNvPr id="14" name="CuadroTexto 13"/>
          <p:cNvSpPr txBox="1"/>
          <p:nvPr/>
        </p:nvSpPr>
        <p:spPr bwMode="auto">
          <a:xfrm>
            <a:off x="2229148" y="6469693"/>
            <a:ext cx="3203849" cy="20005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just"/>
            <a:r>
              <a:rPr lang="es-ES_tradnl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Cierre primer semestre DRAT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486" y="430638"/>
            <a:ext cx="4914503" cy="600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64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37" y="247179"/>
            <a:ext cx="1462887" cy="384192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23528" y="6521586"/>
            <a:ext cx="1875600" cy="96270"/>
            <a:chOff x="323528" y="6521586"/>
            <a:chExt cx="1876912" cy="96270"/>
          </a:xfrm>
        </p:grpSpPr>
        <p:sp>
          <p:nvSpPr>
            <p:cNvPr id="2" name="Rectángulo 1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51520" y="1556792"/>
            <a:ext cx="770453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es-ES" sz="2400" b="1" dirty="0">
              <a:solidFill>
                <a:srgbClr val="376092"/>
              </a:solidFill>
              <a:latin typeface="Verdana" pitchFamily="34" charset="0"/>
            </a:endParaRPr>
          </a:p>
          <a:p>
            <a:pPr algn="ctr">
              <a:defRPr/>
            </a:pPr>
            <a:endParaRPr lang="es-ES" sz="2400" b="1" dirty="0">
              <a:solidFill>
                <a:srgbClr val="376092"/>
              </a:solidFill>
              <a:latin typeface="Verdana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s-ES" b="1" dirty="0" smtClean="0">
                <a:solidFill>
                  <a:srgbClr val="376092"/>
                </a:solidFill>
                <a:latin typeface="Verdana" pitchFamily="34" charset="0"/>
              </a:rPr>
              <a:t>Exportación</a:t>
            </a:r>
          </a:p>
          <a:p>
            <a:pPr>
              <a:defRPr/>
            </a:pPr>
            <a:endParaRPr lang="es-ES" b="1" dirty="0">
              <a:solidFill>
                <a:srgbClr val="376092"/>
              </a:solidFill>
              <a:latin typeface="Verdana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s-ES" b="1" dirty="0" smtClean="0">
                <a:solidFill>
                  <a:srgbClr val="376092"/>
                </a:solidFill>
                <a:latin typeface="Verdana" pitchFamily="34" charset="0"/>
              </a:rPr>
              <a:t>Reexportación</a:t>
            </a:r>
          </a:p>
          <a:p>
            <a:pPr>
              <a:defRPr/>
            </a:pPr>
            <a:endParaRPr lang="es-ES" b="1" dirty="0">
              <a:solidFill>
                <a:srgbClr val="376092"/>
              </a:solidFill>
              <a:latin typeface="Verdana" pitchFamily="34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es-ES" b="1" dirty="0" smtClean="0">
                <a:solidFill>
                  <a:srgbClr val="376092"/>
                </a:solidFill>
                <a:latin typeface="Verdana" pitchFamily="34" charset="0"/>
              </a:rPr>
              <a:t>Salida </a:t>
            </a:r>
            <a:r>
              <a:rPr lang="es-ES" b="1" dirty="0">
                <a:solidFill>
                  <a:srgbClr val="376092"/>
                </a:solidFill>
                <a:latin typeface="Verdana" pitchFamily="34" charset="0"/>
              </a:rPr>
              <a:t>Temporal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24028" y="631371"/>
            <a:ext cx="724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b="1" dirty="0" smtClean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DESTINACIONES ADUANERAS DE SALIDA</a:t>
            </a:r>
            <a:endParaRPr lang="es-ES" b="1" dirty="0">
              <a:solidFill>
                <a:schemeClr val="accent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16" name="15 Conector recto"/>
          <p:cNvCxnSpPr>
            <a:cxnSpLocks noChangeShapeType="1"/>
          </p:cNvCxnSpPr>
          <p:nvPr/>
        </p:nvCxnSpPr>
        <p:spPr bwMode="auto">
          <a:xfrm>
            <a:off x="424027" y="1000703"/>
            <a:ext cx="7532027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round/>
            <a:headEnd type="oval"/>
            <a:tailEnd type="oval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07697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>
            <a:cxnSpLocks noChangeShapeType="1"/>
          </p:cNvCxnSpPr>
          <p:nvPr/>
        </p:nvCxnSpPr>
        <p:spPr bwMode="auto">
          <a:xfrm>
            <a:off x="442684" y="951788"/>
            <a:ext cx="7009636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round/>
            <a:headEnd type="oval"/>
            <a:tailEnd type="oval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37" y="247179"/>
            <a:ext cx="1462887" cy="384192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23528" y="6521586"/>
            <a:ext cx="1875600" cy="96270"/>
            <a:chOff x="323528" y="6521586"/>
            <a:chExt cx="1876912" cy="96270"/>
          </a:xfrm>
        </p:grpSpPr>
        <p:sp>
          <p:nvSpPr>
            <p:cNvPr id="2" name="Rectángulo 1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35" y="1004402"/>
            <a:ext cx="1311792" cy="93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8" y="1940879"/>
            <a:ext cx="1311792" cy="92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utoShape 24"/>
          <p:cNvSpPr>
            <a:spLocks noChangeArrowheads="1"/>
          </p:cNvSpPr>
          <p:nvPr/>
        </p:nvSpPr>
        <p:spPr bwMode="auto">
          <a:xfrm>
            <a:off x="432603" y="2915105"/>
            <a:ext cx="1256424" cy="975400"/>
          </a:xfrm>
          <a:prstGeom prst="roundRect">
            <a:avLst>
              <a:gd name="adj" fmla="val 12477"/>
            </a:avLst>
          </a:prstGeom>
          <a:gradFill rotWithShape="0">
            <a:gsLst>
              <a:gs pos="0">
                <a:srgbClr val="CCFFCC">
                  <a:gamma/>
                  <a:shade val="58039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58039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32400" tIns="18000" rIns="32400" bIns="18000" anchor="ctr" anchorCtr="1"/>
          <a:lstStyle/>
          <a:p>
            <a:pPr algn="ctr" defTabSz="762000"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  <a:defRPr/>
            </a:pPr>
            <a:r>
              <a:rPr lang="es-ES_tradnl" sz="1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Embarque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8" y="3957184"/>
            <a:ext cx="1619945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95" y="4918088"/>
            <a:ext cx="1328498" cy="104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2684" y="483209"/>
            <a:ext cx="5227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2000" b="1" dirty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PROCESO SALIDA DE MERCANCÍAS</a:t>
            </a:r>
            <a:endParaRPr lang="es-ES" sz="2000" b="1" dirty="0">
              <a:solidFill>
                <a:schemeClr val="accent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50178" y="1210495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600" b="1" dirty="0">
                <a:solidFill>
                  <a:srgbClr val="376092"/>
                </a:solidFill>
                <a:latin typeface="Verdana" pitchFamily="34" charset="0"/>
              </a:rPr>
              <a:t>Presentación operación a Aduana </a:t>
            </a:r>
            <a:br>
              <a:rPr lang="es-MX" sz="1600" b="1" dirty="0">
                <a:solidFill>
                  <a:srgbClr val="376092"/>
                </a:solidFill>
                <a:latin typeface="Verdana" pitchFamily="34" charset="0"/>
              </a:rPr>
            </a:br>
            <a:r>
              <a:rPr lang="es-MX" sz="1600" b="1" dirty="0">
                <a:solidFill>
                  <a:srgbClr val="376092"/>
                </a:solidFill>
                <a:latin typeface="Verdana" pitchFamily="34" charset="0"/>
              </a:rPr>
              <a:t>(Primer Mensaje)</a:t>
            </a:r>
            <a:r>
              <a:rPr lang="es-MX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/>
            </a:r>
            <a:br>
              <a:rPr lang="es-MX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endParaRPr lang="es-CL" dirty="0"/>
          </a:p>
        </p:txBody>
      </p:sp>
      <p:sp>
        <p:nvSpPr>
          <p:cNvPr id="6" name="5 Rectángulo"/>
          <p:cNvSpPr/>
          <p:nvPr/>
        </p:nvSpPr>
        <p:spPr>
          <a:xfrm>
            <a:off x="2199128" y="2042978"/>
            <a:ext cx="54692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376092"/>
                </a:solidFill>
                <a:latin typeface="Verdana" pitchFamily="34" charset="0"/>
              </a:rPr>
              <a:t>La </a:t>
            </a:r>
            <a:r>
              <a:rPr lang="es-MX" sz="1600" dirty="0">
                <a:solidFill>
                  <a:srgbClr val="376092"/>
                </a:solidFill>
                <a:latin typeface="Verdana" pitchFamily="34" charset="0"/>
              </a:rPr>
              <a:t>p</a:t>
            </a:r>
            <a:r>
              <a:rPr lang="en-US" sz="1600" dirty="0">
                <a:solidFill>
                  <a:srgbClr val="376092"/>
                </a:solidFill>
                <a:latin typeface="Verdana" pitchFamily="34" charset="0"/>
              </a:rPr>
              <a:t>resentación de </a:t>
            </a:r>
            <a:r>
              <a:rPr lang="es-MX" sz="1600" dirty="0">
                <a:solidFill>
                  <a:srgbClr val="376092"/>
                </a:solidFill>
                <a:latin typeface="Verdana" pitchFamily="34" charset="0"/>
              </a:rPr>
              <a:t>la operación</a:t>
            </a:r>
            <a:r>
              <a:rPr lang="en-US" sz="1600" dirty="0">
                <a:solidFill>
                  <a:srgbClr val="376092"/>
                </a:solidFill>
                <a:latin typeface="Verdana" pitchFamily="34" charset="0"/>
              </a:rPr>
              <a:t> al Servicio se ha</a:t>
            </a:r>
            <a:r>
              <a:rPr lang="es-MX" sz="1600" dirty="0">
                <a:solidFill>
                  <a:srgbClr val="376092"/>
                </a:solidFill>
                <a:latin typeface="Verdana" pitchFamily="34" charset="0"/>
              </a:rPr>
              <a:t>ce</a:t>
            </a:r>
            <a:r>
              <a:rPr lang="en-US" sz="1600" dirty="0">
                <a:solidFill>
                  <a:srgbClr val="376092"/>
                </a:solidFill>
                <a:latin typeface="Verdana" pitchFamily="34" charset="0"/>
              </a:rPr>
              <a:t> a través del </a:t>
            </a:r>
            <a:r>
              <a:rPr lang="es-CL" sz="1600" dirty="0">
                <a:solidFill>
                  <a:srgbClr val="376092"/>
                </a:solidFill>
                <a:latin typeface="Verdana" pitchFamily="34" charset="0"/>
              </a:rPr>
              <a:t>DUS</a:t>
            </a:r>
            <a:r>
              <a:rPr lang="en-US" sz="1600" dirty="0">
                <a:solidFill>
                  <a:srgbClr val="376092"/>
                </a:solidFill>
                <a:latin typeface="Verdana" pitchFamily="34" charset="0"/>
              </a:rPr>
              <a:t>, el cual debe</a:t>
            </a:r>
            <a:r>
              <a:rPr lang="es-ES" sz="1600" dirty="0">
                <a:solidFill>
                  <a:srgbClr val="376092"/>
                </a:solidFill>
                <a:latin typeface="Verdana" pitchFamily="34" charset="0"/>
              </a:rPr>
              <a:t> ser </a:t>
            </a:r>
            <a:r>
              <a:rPr lang="es-MX" sz="1600" dirty="0">
                <a:solidFill>
                  <a:srgbClr val="376092"/>
                </a:solidFill>
                <a:latin typeface="Verdana" pitchFamily="34" charset="0"/>
              </a:rPr>
              <a:t>enviado</a:t>
            </a:r>
            <a:r>
              <a:rPr lang="en-US" sz="1600" dirty="0">
                <a:solidFill>
                  <a:srgbClr val="376092"/>
                </a:solidFill>
                <a:latin typeface="Verdana" pitchFamily="34" charset="0"/>
              </a:rPr>
              <a:t> vía electrónica antes de solicitar el ingreso </a:t>
            </a:r>
            <a:r>
              <a:rPr lang="es-MX" sz="1600" dirty="0">
                <a:solidFill>
                  <a:srgbClr val="376092"/>
                </a:solidFill>
                <a:latin typeface="Verdana" pitchFamily="34" charset="0"/>
              </a:rPr>
              <a:t>físico </a:t>
            </a:r>
            <a:r>
              <a:rPr lang="en-US" sz="1600" dirty="0">
                <a:solidFill>
                  <a:srgbClr val="376092"/>
                </a:solidFill>
                <a:latin typeface="Verdana" pitchFamily="34" charset="0"/>
              </a:rPr>
              <a:t>de las mercancías a zona primaria</a:t>
            </a:r>
            <a:endParaRPr lang="es-CL" sz="1600" dirty="0">
              <a:solidFill>
                <a:srgbClr val="376092"/>
              </a:solidFill>
              <a:latin typeface="Verdana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37" y="3303858"/>
            <a:ext cx="106350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18" y="3518355"/>
            <a:ext cx="11525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86" y="4471015"/>
            <a:ext cx="904054" cy="89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72" y="5010773"/>
            <a:ext cx="1252531" cy="86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328" y="5103963"/>
            <a:ext cx="1072138" cy="73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75" y="4648837"/>
            <a:ext cx="6524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949">
            <a:off x="5886945" y="3568916"/>
            <a:ext cx="835234" cy="81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7354">
            <a:off x="3218351" y="4864416"/>
            <a:ext cx="603160" cy="58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2368">
            <a:off x="3269111" y="3701710"/>
            <a:ext cx="65246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676" y="2915105"/>
            <a:ext cx="14446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56" y="5106399"/>
            <a:ext cx="8048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12" y="4317661"/>
            <a:ext cx="141446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15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>
            <a:cxnSpLocks noChangeShapeType="1"/>
          </p:cNvCxnSpPr>
          <p:nvPr/>
        </p:nvCxnSpPr>
        <p:spPr bwMode="auto">
          <a:xfrm>
            <a:off x="442684" y="1124744"/>
            <a:ext cx="7009636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round/>
            <a:headEnd type="oval"/>
            <a:tailEnd type="oval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337" y="247179"/>
            <a:ext cx="1462887" cy="384192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23528" y="6521586"/>
            <a:ext cx="1875600" cy="96270"/>
            <a:chOff x="323528" y="6521586"/>
            <a:chExt cx="1876912" cy="96270"/>
          </a:xfrm>
        </p:grpSpPr>
        <p:sp>
          <p:nvSpPr>
            <p:cNvPr id="2" name="Rectángulo 1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sp>
        <p:nvSpPr>
          <p:cNvPr id="4" name="3 Rectángulo"/>
          <p:cNvSpPr/>
          <p:nvPr/>
        </p:nvSpPr>
        <p:spPr>
          <a:xfrm>
            <a:off x="442684" y="467332"/>
            <a:ext cx="7729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cap="all" dirty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Documentos Base para confeccionar la DUS </a:t>
            </a:r>
            <a:br>
              <a:rPr lang="es-MX" sz="2000" b="1" cap="all" dirty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s-MX" sz="2000" b="1" cap="all" dirty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Primer Mensaje</a:t>
            </a:r>
            <a:endParaRPr lang="es-ES" sz="2000" b="1" cap="all" dirty="0">
              <a:solidFill>
                <a:schemeClr val="accent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104712" y="2008991"/>
            <a:ext cx="63373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   Mandato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   Nota o Instrucciones de embarque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   Visaciones, certificaciones, vistos buenos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   Factura comercial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es-MX" sz="1600" dirty="0">
                <a:solidFill>
                  <a:schemeClr val="tx2"/>
                </a:solidFill>
                <a:latin typeface="Verdana" panose="020B0604030504040204" pitchFamily="34" charset="0"/>
              </a:rPr>
              <a:t>   Otros</a:t>
            </a:r>
            <a:endParaRPr lang="es-ES" sz="1600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86" y="2165599"/>
            <a:ext cx="1331671" cy="92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2" y="3143669"/>
            <a:ext cx="1322535" cy="92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2" y="4128214"/>
            <a:ext cx="159557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36" y="1175218"/>
            <a:ext cx="1308709" cy="93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2" y="5147164"/>
            <a:ext cx="1319639" cy="100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3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>
            <a:cxnSpLocks noChangeShapeType="1"/>
          </p:cNvCxnSpPr>
          <p:nvPr/>
        </p:nvCxnSpPr>
        <p:spPr bwMode="auto">
          <a:xfrm>
            <a:off x="442684" y="1124744"/>
            <a:ext cx="758570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round/>
            <a:headEnd type="oval"/>
            <a:tailEnd type="oval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337" y="247179"/>
            <a:ext cx="1462887" cy="384192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23528" y="6521586"/>
            <a:ext cx="1875600" cy="96270"/>
            <a:chOff x="323528" y="6521586"/>
            <a:chExt cx="1876912" cy="96270"/>
          </a:xfrm>
        </p:grpSpPr>
        <p:sp>
          <p:nvSpPr>
            <p:cNvPr id="2" name="Rectángulo 1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sp>
        <p:nvSpPr>
          <p:cNvPr id="13" name="Content Placeholder 8"/>
          <p:cNvSpPr txBox="1">
            <a:spLocks/>
          </p:cNvSpPr>
          <p:nvPr/>
        </p:nvSpPr>
        <p:spPr bwMode="auto">
          <a:xfrm>
            <a:off x="336762" y="631371"/>
            <a:ext cx="7848872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eaLnBrk="1" hangingPunct="1">
              <a:defRPr sz="2000" b="1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s-MX" sz="1900" cap="all" dirty="0"/>
              <a:t>Documento Único de </a:t>
            </a:r>
            <a:r>
              <a:rPr lang="es-MX" sz="1900" cap="all" dirty="0" smtClean="0"/>
              <a:t>Salida Simplificado DUSSI</a:t>
            </a:r>
            <a:endParaRPr lang="es-ES" sz="1900" cap="al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20" y="1323024"/>
            <a:ext cx="1520197" cy="96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20" y="2304550"/>
            <a:ext cx="1550050" cy="92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20" y="3286511"/>
            <a:ext cx="1550050" cy="100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9" y="4367993"/>
            <a:ext cx="1750065" cy="94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14" y="5368308"/>
            <a:ext cx="1514156" cy="98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977201" y="1323024"/>
            <a:ext cx="65552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es-ES" sz="1600" dirty="0">
                <a:solidFill>
                  <a:schemeClr val="tx2"/>
                </a:solidFill>
                <a:latin typeface="Verdana" panose="020B0604030504040204" pitchFamily="34" charset="0"/>
              </a:rPr>
              <a:t>Cuando sea procedente de acuerdo a las instrucciones, se podrán exportar determinadas mercancías con tramitación simplificada, mediante un DUSSI, sin necesidad de tramitar un DUS - Legalización y sin intervención de despachador: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endParaRPr lang="es-ES" sz="1600" dirty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es-CL" sz="1600" dirty="0" smtClean="0">
                <a:solidFill>
                  <a:schemeClr val="tx2"/>
                </a:solidFill>
                <a:latin typeface="Verdana" panose="020B0604030504040204" pitchFamily="34" charset="0"/>
              </a:rPr>
              <a:t> Mercancías </a:t>
            </a: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carácter comercial, hasta US$ 2000 FOB o </a:t>
            </a:r>
            <a:endParaRPr lang="es-CL" sz="1600" dirty="0" smtClean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algn="just" eaLnBrk="1" hangingPunct="1">
              <a:defRPr/>
            </a:pPr>
            <a:r>
              <a:rPr lang="es-CL" sz="1600" dirty="0" smtClean="0">
                <a:solidFill>
                  <a:schemeClr val="tx2"/>
                </a:solidFill>
                <a:latin typeface="Verdana" panose="020B0604030504040204" pitchFamily="34" charset="0"/>
              </a:rPr>
              <a:t>     equivalente</a:t>
            </a:r>
            <a:endParaRPr lang="es-CL" sz="1600" dirty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es-CL" sz="1600" dirty="0" smtClean="0">
                <a:solidFill>
                  <a:schemeClr val="tx2"/>
                </a:solidFill>
                <a:latin typeface="Verdana" panose="020B0604030504040204" pitchFamily="34" charset="0"/>
              </a:rPr>
              <a:t>No </a:t>
            </a: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se trate de exportaciones que requieran de DUS - </a:t>
            </a:r>
            <a:r>
              <a:rPr lang="es-CL" sz="1600" dirty="0" err="1">
                <a:solidFill>
                  <a:schemeClr val="tx2"/>
                </a:solidFill>
                <a:latin typeface="Verdana" panose="020B0604030504040204" pitchFamily="34" charset="0"/>
              </a:rPr>
              <a:t>Leg</a:t>
            </a:r>
            <a:endParaRPr lang="es-CL" sz="1600" dirty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es-CL" sz="1600" dirty="0" smtClean="0">
                <a:solidFill>
                  <a:schemeClr val="tx2"/>
                </a:solidFill>
                <a:latin typeface="Verdana" panose="020B0604030504040204" pitchFamily="34" charset="0"/>
              </a:rPr>
              <a:t>Mercancías </a:t>
            </a: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sin carácter comercial, como efectos </a:t>
            </a:r>
            <a:r>
              <a:rPr lang="es-CL" sz="1600" dirty="0" smtClean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</a:p>
          <a:p>
            <a:pPr algn="just" eaLnBrk="1" hangingPunct="1">
              <a:defRPr/>
            </a:pPr>
            <a:r>
              <a:rPr lang="es-CL" sz="1600" dirty="0" smtClean="0">
                <a:solidFill>
                  <a:schemeClr val="tx2"/>
                </a:solidFill>
                <a:latin typeface="Verdana" panose="020B0604030504040204" pitchFamily="34" charset="0"/>
              </a:rPr>
              <a:t>     personales </a:t>
            </a: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o menaje de casa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es-CL" sz="1600" dirty="0" smtClean="0">
                <a:solidFill>
                  <a:schemeClr val="tx2"/>
                </a:solidFill>
                <a:latin typeface="Verdana" panose="020B0604030504040204" pitchFamily="34" charset="0"/>
              </a:rPr>
              <a:t>Mercancías </a:t>
            </a: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de Fuerzas Armadas y Carabineros de Chile, </a:t>
            </a:r>
            <a:r>
              <a:rPr lang="es-CL" sz="1600" dirty="0" smtClean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</a:p>
          <a:p>
            <a:pPr algn="just" eaLnBrk="1" hangingPunct="1">
              <a:defRPr/>
            </a:pPr>
            <a:r>
              <a:rPr lang="es-CL" sz="1600" dirty="0" smtClean="0">
                <a:solidFill>
                  <a:schemeClr val="tx2"/>
                </a:solidFill>
                <a:latin typeface="Verdana" panose="020B0604030504040204" pitchFamily="34" charset="0"/>
              </a:rPr>
              <a:t>     para </a:t>
            </a: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sus misiones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 Mercancías donadas a países extranjeros, con ocasión de </a:t>
            </a:r>
            <a:r>
              <a:rPr lang="es-CL" sz="1600" dirty="0" smtClean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</a:p>
          <a:p>
            <a:pPr algn="just" eaLnBrk="1" hangingPunct="1">
              <a:defRPr/>
            </a:pPr>
            <a:r>
              <a:rPr lang="es-CL" sz="1600" dirty="0" smtClean="0">
                <a:solidFill>
                  <a:schemeClr val="tx2"/>
                </a:solidFill>
                <a:latin typeface="Verdana" panose="020B0604030504040204" pitchFamily="34" charset="0"/>
              </a:rPr>
              <a:t>     catástrofe</a:t>
            </a: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, calamidad pública o reconstrucción nacional; </a:t>
            </a:r>
            <a:r>
              <a:rPr lang="es-CL" sz="1600" dirty="0" smtClean="0">
                <a:solidFill>
                  <a:schemeClr val="tx2"/>
                </a:solidFill>
                <a:latin typeface="Verdana" panose="020B0604030504040204" pitchFamily="34" charset="0"/>
              </a:rPr>
              <a:t>  </a:t>
            </a:r>
          </a:p>
          <a:p>
            <a:pPr algn="just" eaLnBrk="1" hangingPunct="1">
              <a:defRPr/>
            </a:pP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es-CL" sz="1600" dirty="0" smtClean="0">
                <a:solidFill>
                  <a:schemeClr val="tx2"/>
                </a:solidFill>
                <a:latin typeface="Verdana" panose="020B0604030504040204" pitchFamily="34" charset="0"/>
              </a:rPr>
              <a:t>    efectos </a:t>
            </a: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de diplomáticos, 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  <a:defRPr/>
            </a:pPr>
            <a:r>
              <a:rPr lang="es-MX" sz="1600" dirty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es-MX" sz="1600" dirty="0" smtClean="0">
                <a:solidFill>
                  <a:schemeClr val="tx2"/>
                </a:solidFill>
                <a:latin typeface="Verdana" panose="020B0604030504040204" pitchFamily="34" charset="0"/>
              </a:rPr>
              <a:t>Servicios </a:t>
            </a:r>
            <a:r>
              <a:rPr lang="es-MX" sz="1600" dirty="0">
                <a:solidFill>
                  <a:schemeClr val="tx2"/>
                </a:solidFill>
                <a:latin typeface="Verdana" panose="020B0604030504040204" pitchFamily="34" charset="0"/>
              </a:rPr>
              <a:t>calificados como exportación, cuyo valor FOB no supere los US$ 2000</a:t>
            </a:r>
            <a:endParaRPr lang="es-ES" sz="1600" dirty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eaLnBrk="1" hangingPunct="1">
              <a:defRPr/>
            </a:pPr>
            <a:endParaRPr lang="es-ES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eaLnBrk="1" hangingPunct="1">
              <a:defRPr/>
            </a:pPr>
            <a:endParaRPr lang="es-ES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eaLnBrk="1" hangingPunct="1">
              <a:defRPr/>
            </a:pPr>
            <a:endParaRPr lang="es-ES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eaLnBrk="1" hangingPunct="1">
              <a:defRPr/>
            </a:pPr>
            <a:endParaRPr lang="es-ES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0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9 Conector recto"/>
          <p:cNvCxnSpPr>
            <a:cxnSpLocks noChangeShapeType="1"/>
          </p:cNvCxnSpPr>
          <p:nvPr/>
        </p:nvCxnSpPr>
        <p:spPr bwMode="auto">
          <a:xfrm>
            <a:off x="442684" y="1124744"/>
            <a:ext cx="7009636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round/>
            <a:headEnd type="oval"/>
            <a:tailEnd type="oval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337" y="247179"/>
            <a:ext cx="1462887" cy="384192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23528" y="6521586"/>
            <a:ext cx="1875600" cy="96270"/>
            <a:chOff x="323528" y="6521586"/>
            <a:chExt cx="1876912" cy="96270"/>
          </a:xfrm>
        </p:grpSpPr>
        <p:sp>
          <p:nvSpPr>
            <p:cNvPr id="2" name="Rectángulo 1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>
            <a:off x="469230" y="613521"/>
            <a:ext cx="5813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cap="all" dirty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Ingreso a Zona Primaria</a:t>
            </a:r>
            <a:endParaRPr lang="es-CL" sz="2000" cap="al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1" y="1268760"/>
            <a:ext cx="1301411" cy="91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12" y="2288347"/>
            <a:ext cx="1322820" cy="94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7" y="3260393"/>
            <a:ext cx="1311280" cy="88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12" y="5221887"/>
            <a:ext cx="1525895" cy="86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49" y="4244779"/>
            <a:ext cx="1389833" cy="89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99128" y="1484784"/>
            <a:ext cx="5240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</a:rPr>
              <a:t>Con la aceptación a trámite del </a:t>
            </a:r>
            <a:r>
              <a:rPr lang="es-MX" sz="1600" dirty="0">
                <a:solidFill>
                  <a:schemeClr val="tx2"/>
                </a:solidFill>
                <a:latin typeface="Verdana" panose="020B0604030504040204" pitchFamily="34" charset="0"/>
              </a:rPr>
              <a:t>DUS,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</a:rPr>
              <a:t> las</a:t>
            </a:r>
            <a:r>
              <a:rPr lang="es-ES" sz="1600" dirty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</a:rPr>
              <a:t>mercancías </a:t>
            </a: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están en condiciones de 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</a:rPr>
              <a:t>presentarse para </a:t>
            </a:r>
            <a:r>
              <a:rPr lang="en-US" sz="1600" dirty="0" err="1">
                <a:solidFill>
                  <a:schemeClr val="tx2"/>
                </a:solidFill>
                <a:latin typeface="Verdana" panose="020B0604030504040204" pitchFamily="34" charset="0"/>
              </a:rPr>
              <a:t>su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</a:rPr>
              <a:t> ingreso a zona primaria</a:t>
            </a:r>
            <a:r>
              <a:rPr lang="es-CL" sz="1600" dirty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</a:rPr>
              <a:t>y</a:t>
            </a:r>
            <a:r>
              <a:rPr lang="es-MX" sz="1600" dirty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Verdana" panose="020B0604030504040204" pitchFamily="34" charset="0"/>
              </a:rPr>
              <a:t>posterior Autorización de Salida</a:t>
            </a:r>
            <a:r>
              <a:rPr lang="es-MX" sz="1600" dirty="0">
                <a:solidFill>
                  <a:schemeClr val="tx2"/>
                </a:solidFill>
                <a:latin typeface="Verdana" panose="020B0604030504040204" pitchFamily="34" charset="0"/>
              </a:rPr>
              <a:t>, al exterior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09" y="2562003"/>
            <a:ext cx="2727775" cy="168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07" y="4618984"/>
            <a:ext cx="19081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519" y="4944353"/>
            <a:ext cx="4635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03" y="4473901"/>
            <a:ext cx="1101904" cy="149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840" y="4944353"/>
            <a:ext cx="2029312" cy="114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87" y="4618984"/>
            <a:ext cx="7556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262" y="5348066"/>
            <a:ext cx="13843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463" y="2802040"/>
            <a:ext cx="1225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474" y="4059338"/>
            <a:ext cx="11398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23" y="4297298"/>
            <a:ext cx="1409451" cy="92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1048">
            <a:off x="5372058" y="3514385"/>
            <a:ext cx="1172366" cy="112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569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8 Rectángulo"/>
          <p:cNvSpPr>
            <a:spLocks noChangeArrowheads="1"/>
          </p:cNvSpPr>
          <p:nvPr/>
        </p:nvSpPr>
        <p:spPr bwMode="auto">
          <a:xfrm>
            <a:off x="561559" y="539042"/>
            <a:ext cx="66747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s-ES" altLang="es-ES_tradnl" sz="2000" b="1" cap="all" dirty="0" smtClean="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rPr>
              <a:t>Embarque</a:t>
            </a:r>
            <a:endParaRPr lang="es-ES" altLang="es-ES_tradnl" sz="2000" b="1" cap="all" dirty="0">
              <a:solidFill>
                <a:schemeClr val="accent2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10" name="9 Conector recto"/>
          <p:cNvCxnSpPr>
            <a:cxnSpLocks noChangeShapeType="1"/>
          </p:cNvCxnSpPr>
          <p:nvPr/>
        </p:nvCxnSpPr>
        <p:spPr bwMode="auto">
          <a:xfrm>
            <a:off x="442684" y="1124744"/>
            <a:ext cx="7009636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round/>
            <a:headEnd type="oval"/>
            <a:tailEnd type="oval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337" y="247179"/>
            <a:ext cx="1462887" cy="384192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323528" y="6521586"/>
            <a:ext cx="1875600" cy="96270"/>
            <a:chOff x="323528" y="6521586"/>
            <a:chExt cx="1876912" cy="96270"/>
          </a:xfrm>
        </p:grpSpPr>
        <p:sp>
          <p:nvSpPr>
            <p:cNvPr id="2" name="Rectángulo 1"/>
            <p:cNvSpPr/>
            <p:nvPr/>
          </p:nvSpPr>
          <p:spPr>
            <a:xfrm>
              <a:off x="323528" y="6521586"/>
              <a:ext cx="576000" cy="962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760344" y="6521586"/>
              <a:ext cx="576000" cy="9627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1192392" y="6521586"/>
              <a:ext cx="576000" cy="9627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1624440" y="6521586"/>
              <a:ext cx="576000" cy="9627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0F5CB1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8" y="1286083"/>
            <a:ext cx="1448466" cy="103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8" y="2335769"/>
            <a:ext cx="1422424" cy="10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8" y="3377506"/>
            <a:ext cx="1412027" cy="96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11" y="4380359"/>
            <a:ext cx="1704316" cy="98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11" y="5440495"/>
            <a:ext cx="1456893" cy="97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475" y="2573779"/>
            <a:ext cx="2261135" cy="188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28" y="4013678"/>
            <a:ext cx="1331299" cy="87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48" y="5389653"/>
            <a:ext cx="130492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794" y="4759675"/>
            <a:ext cx="112236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98401"/>
            <a:ext cx="8223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072" y="4514967"/>
            <a:ext cx="7493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03" y="5380174"/>
            <a:ext cx="1241955" cy="9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911329" y="1261649"/>
            <a:ext cx="55825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s-MX" sz="1600" dirty="0">
                <a:solidFill>
                  <a:schemeClr val="tx2"/>
                </a:solidFill>
                <a:latin typeface="Verdana" panose="020B0604030504040204" pitchFamily="34" charset="0"/>
              </a:rPr>
              <a:t>El embarque de las mercancías se concreta con su envío al exterior dentro de un medio de transporte autorizado y en el punto de embarque convenido, dentro del plazo de 25 días contados desde la aceptación a trámite del DUS-AT</a:t>
            </a:r>
            <a:endParaRPr lang="es-ES" sz="1600" dirty="0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48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19050">
          <a:solidFill>
            <a:schemeClr val="accent1">
              <a:alpha val="91000"/>
            </a:schemeClr>
          </a:solidFill>
          <a:miter lim="800000"/>
          <a:headEnd/>
          <a:tailEnd/>
        </a:ln>
      </a:spPr>
      <a:bodyPr/>
      <a:lstStyle>
        <a:defPPr algn="just">
          <a:defRPr sz="1600" dirty="0" smtClean="0">
            <a:solidFill>
              <a:schemeClr val="tx1">
                <a:lumMod val="85000"/>
                <a:lumOff val="15000"/>
              </a:schemeClr>
            </a:solidFill>
            <a:latin typeface="Verdana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11816</TotalTime>
  <Words>505</Words>
  <Application>Microsoft Office PowerPoint</Application>
  <PresentationFormat>Presentación en pantalla (4:3)</PresentationFormat>
  <Paragraphs>65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</vt:lpstr>
      <vt:lpstr>Calibri</vt:lpstr>
      <vt:lpstr>Century Gothic</vt:lpstr>
      <vt:lpstr>gobCL</vt:lpstr>
      <vt:lpstr>Verdana</vt:lpstr>
      <vt:lpstr>Wingdings</vt:lpstr>
      <vt:lpstr>ヒラギノ角ゴ Pro W3</vt:lpstr>
      <vt:lpstr>1_Office Theme</vt:lpstr>
      <vt:lpstr>2_Office Theme</vt:lpstr>
      <vt:lpstr>3_Office Theme</vt:lpstr>
      <vt:lpstr>4_Office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Gabriel Badagnani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Valeria Sepulveda Sepulveda</cp:lastModifiedBy>
  <cp:revision>548</cp:revision>
  <dcterms:created xsi:type="dcterms:W3CDTF">2012-11-21T21:21:09Z</dcterms:created>
  <dcterms:modified xsi:type="dcterms:W3CDTF">2018-10-04T15:51:18Z</dcterms:modified>
</cp:coreProperties>
</file>