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8" r:id="rId9"/>
    <p:sldId id="271" r:id="rId10"/>
    <p:sldId id="295" r:id="rId11"/>
    <p:sldId id="273" r:id="rId12"/>
    <p:sldId id="274" r:id="rId13"/>
    <p:sldId id="276" r:id="rId14"/>
    <p:sldId id="277" r:id="rId15"/>
    <p:sldId id="283" r:id="rId16"/>
    <p:sldId id="291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90" r:id="rId25"/>
    <p:sldId id="296" r:id="rId26"/>
    <p:sldId id="29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81658" autoAdjust="0"/>
  </p:normalViewPr>
  <p:slideViewPr>
    <p:cSldViewPr>
      <p:cViewPr varScale="1">
        <p:scale>
          <a:sx n="95" d="100"/>
          <a:sy n="95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41B47-E940-41A9-808C-EFDC693FDD38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B289-A41D-4639-99F9-050DF4B84A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46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B289-A41D-4639-99F9-050DF4B84AA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07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dirty="0" smtClean="0">
                <a:latin typeface="Arial" pitchFamily="34" charset="0"/>
                <a:ea typeface="ヒラギノ角ゴ Pro W3"/>
                <a:cs typeface="ヒラギノ角ゴ Pro W3"/>
              </a:rPr>
              <a:t>Descoordinación entre actores de la cadena</a:t>
            </a:r>
          </a:p>
          <a:p>
            <a:r>
              <a:rPr lang="es-CL" dirty="0" smtClean="0">
                <a:latin typeface="Arial" pitchFamily="34" charset="0"/>
                <a:ea typeface="ヒラギノ角ゴ Pro W3"/>
                <a:cs typeface="ヒラギノ角ゴ Pro W3"/>
              </a:rPr>
              <a:t>Objetivos propios</a:t>
            </a:r>
          </a:p>
        </p:txBody>
      </p:sp>
    </p:spTree>
    <p:extLst>
      <p:ext uri="{BB962C8B-B14F-4D97-AF65-F5344CB8AC3E}">
        <p14:creationId xmlns:p14="http://schemas.microsoft.com/office/powerpoint/2010/main" val="222247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b="1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9002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b="1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6906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12A6177-B15C-4030-BD58-3F017C1EC9CC}" type="slidenum">
              <a:rPr lang="es-CL" smtClean="0"/>
              <a:pPr eaLnBrk="1" hangingPunct="1">
                <a:defRPr/>
              </a:pPr>
              <a:t>21</a:t>
            </a:fld>
            <a:endParaRPr lang="es-CL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045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38B775E-F2A7-4ED5-B7F4-AFE89038EFB9}" type="slidenum">
              <a:rPr lang="es-CL" smtClean="0"/>
              <a:pPr eaLnBrk="1" hangingPunct="1">
                <a:defRPr/>
              </a:pPr>
              <a:t>22</a:t>
            </a:fld>
            <a:endParaRPr lang="es-CL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CL" b="1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Bernardo</a:t>
            </a:r>
          </a:p>
          <a:p>
            <a:pPr eaLnBrk="1" hangingPunct="1"/>
            <a:r>
              <a:rPr lang="es-CL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Plataforma WEB Logística</a:t>
            </a:r>
          </a:p>
          <a:p>
            <a:pPr eaLnBrk="1" hangingPunct="1"/>
            <a:endParaRPr lang="es-CL" dirty="0" smtClean="0">
              <a:solidFill>
                <a:schemeClr val="bg1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es-CL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 Información centralizada</a:t>
            </a:r>
          </a:p>
          <a:p>
            <a:pPr eaLnBrk="1" hangingPunct="1"/>
            <a:r>
              <a:rPr lang="es-CL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Validación anticipada de requisitos.</a:t>
            </a:r>
          </a:p>
          <a:p>
            <a:pPr eaLnBrk="1" hangingPunct="1"/>
            <a:r>
              <a:rPr lang="es-CL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Visibilidad de la carga</a:t>
            </a:r>
          </a:p>
          <a:p>
            <a:pPr eaLnBrk="1" hangingPunct="1"/>
            <a:r>
              <a:rPr lang="es-CL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Fiscalización en línea</a:t>
            </a:r>
          </a:p>
          <a:p>
            <a:pPr eaLnBrk="1" hangingPunct="1"/>
            <a:r>
              <a:rPr lang="es-CL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Control de flujos</a:t>
            </a:r>
          </a:p>
          <a:p>
            <a:pPr eaLnBrk="1" hangingPunct="1"/>
            <a:r>
              <a:rPr lang="es-CL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Utilización de estándares</a:t>
            </a:r>
          </a:p>
        </p:txBody>
      </p:sp>
    </p:spTree>
    <p:extLst>
      <p:ext uri="{BB962C8B-B14F-4D97-AF65-F5344CB8AC3E}">
        <p14:creationId xmlns:p14="http://schemas.microsoft.com/office/powerpoint/2010/main" val="359274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2F09F1-348B-46D3-828E-1FB18A51DA9F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1D3C47-1702-4BEA-BDFE-0ACDBB70440D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png"/><Relationship Id="rId18" Type="http://schemas.openxmlformats.org/officeDocument/2006/relationships/image" Target="../media/image29.emf"/><Relationship Id="rId3" Type="http://schemas.openxmlformats.org/officeDocument/2006/relationships/image" Target="../media/image19.png"/><Relationship Id="rId21" Type="http://schemas.openxmlformats.org/officeDocument/2006/relationships/image" Target="../media/image32.png"/><Relationship Id="rId7" Type="http://schemas.openxmlformats.org/officeDocument/2006/relationships/image" Target="../media/image22.png"/><Relationship Id="rId12" Type="http://schemas.openxmlformats.org/officeDocument/2006/relationships/hyperlink" Target="http://www.cma-cgm.com/" TargetMode="External"/><Relationship Id="rId17" Type="http://schemas.openxmlformats.org/officeDocument/2006/relationships/image" Target="../media/image28.jpeg"/><Relationship Id="rId2" Type="http://schemas.openxmlformats.org/officeDocument/2006/relationships/image" Target="../media/image18.png"/><Relationship Id="rId16" Type="http://schemas.openxmlformats.org/officeDocument/2006/relationships/hyperlink" Target="http://www.google.cl/imgres?imgurl=http://www.ccni.cl/esp/templates/ccni_home/images/logo_ccni.gif&amp;imgrefurl=http://www.ccni.cl/esp/index.php?option=com_ct&amp;Itemid=124&amp;usg=__-r1OsiEQbO6EsG_fyZ1Vrg-WNLc=&amp;h=70&amp;w=181&amp;sz=2&amp;hl=es&amp;start=1&amp;zoom=1&amp;itbs=1&amp;tbnid=oR58PjEs9HkZdM:&amp;tbnh=39&amp;tbnw=101&amp;prev=/images?q=ccni&amp;hl=es&amp;gbv=2&amp;tbs=isch:1" TargetMode="Externa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23" Type="http://schemas.openxmlformats.org/officeDocument/2006/relationships/image" Target="../media/image2.jpeg"/><Relationship Id="rId10" Type="http://schemas.openxmlformats.org/officeDocument/2006/relationships/hyperlink" Target="http://www.mscchile.cl/index.html" TargetMode="External"/><Relationship Id="rId19" Type="http://schemas.openxmlformats.org/officeDocument/2006/relationships/image" Target="../media/image30.emf"/><Relationship Id="rId4" Type="http://schemas.openxmlformats.org/officeDocument/2006/relationships/hyperlink" Target="http://www.china-shipping.de/en/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://www.hamburgsued.com/index.jsp" TargetMode="External"/><Relationship Id="rId2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google.cl/url?sa=i&amp;rct=j&amp;q=camion%20en%20container&amp;source=images&amp;cd=&amp;cad=rja&amp;docid=cLO5G97-dYZj0M&amp;tbnid=WNMHfWaFoP2Y1M:&amp;ved=0CAUQjRw&amp;url=http://peligroencontenedoresdetransporte.blogspot.com/&amp;ei=kzDnUdu9IIeu4APurYH4Aw&amp;bvm=bv.49478099,d.dmg&amp;psig=AFQjCNHDy9rgQ_6CUM0JFY7AphW4s9CyfA&amp;ust=1374192018485244" TargetMode="External"/><Relationship Id="rId7" Type="http://schemas.openxmlformats.org/officeDocument/2006/relationships/hyperlink" Target="http://www.google.cl/url?sa=i&amp;rct=j&amp;q=NAVES%20LINERS&amp;source=images&amp;cd=&amp;cad=rja&amp;docid=EdYyQCD-HqkcwM&amp;tbnid=S5fC-O-eiBvv6M:&amp;ved=0CAUQjRw&amp;url=http://www.hamburgsud.com/group/es/corporatehome/aboutus/history/hamburgsdhistory.html&amp;ei=jDTnUYvnCNDi4AOHgoGQBg&amp;bvm=bv.49478099,d.dmg&amp;psig=AFQjCNFYPh3q2uFKmgUMCZsvedZCY7Wf6w&amp;ust=137419315820002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1.jpeg"/><Relationship Id="rId5" Type="http://schemas.openxmlformats.org/officeDocument/2006/relationships/hyperlink" Target="http://www.google.cl/url?sa=i&amp;rct=j&amp;q=camion%20en%20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 TargetMode="External"/><Relationship Id="rId10" Type="http://schemas.openxmlformats.org/officeDocument/2006/relationships/image" Target="../media/image40.gif"/><Relationship Id="rId4" Type="http://schemas.openxmlformats.org/officeDocument/2006/relationships/image" Target="../media/image37.jpeg"/><Relationship Id="rId9" Type="http://schemas.openxmlformats.org/officeDocument/2006/relationships/hyperlink" Target="http://www.google.cl/url?sa=i&amp;rct=j&amp;q=gifs+de+semaforos&amp;source=images&amp;cd=&amp;cad=rja&amp;docid=vT4dS1sQbIGW5M&amp;tbnid=BPRDb2zf8k7YCM:&amp;ved=0CAUQjRw&amp;url=http://www.100pies.net/gifs/Transporte-Terrestre/Semaforos.asp&amp;ei=fC3nUa7eIdH94AO84YGwAg&amp;bvm=bv.49478099,d.dmg&amp;psig=AFQjCNEEW9YqRQzASk93M0Mcsjau4Acr4A&amp;ust=137419133345599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hyperlink" Target="http://www.google.cl/url?sa=i&amp;rct=j&amp;q=gifs+de+semaforos&amp;source=images&amp;cd=&amp;cad=rja&amp;docid=vT4dS1sQbIGW5M&amp;tbnid=BPRDb2zf8k7YCM:&amp;ved=0CAUQjRw&amp;url=http://www.100pies.net/gifs/Transporte-Terrestre/Semaforos.asp&amp;ei=fC3nUa7eIdH94AO84YGwAg&amp;bvm=bv.49478099,d.dmg&amp;psig=AFQjCNEEW9YqRQzASk93M0Mcsjau4Acr4A&amp;ust=1374191333455993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jpe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image" Target="../media/image53.png"/><Relationship Id="rId5" Type="http://schemas.openxmlformats.org/officeDocument/2006/relationships/image" Target="../media/image47.wmf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jpeg"/><Relationship Id="rId4" Type="http://schemas.openxmlformats.org/officeDocument/2006/relationships/image" Target="../media/image46.wmf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SURLOG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295524" y="1259078"/>
            <a:ext cx="6985000" cy="990600"/>
          </a:xfrm>
        </p:spPr>
        <p:txBody>
          <a:bodyPr>
            <a:noAutofit/>
          </a:bodyPr>
          <a:lstStyle/>
          <a:p>
            <a:pPr algn="ctr"/>
            <a:r>
              <a:rPr lang="es-CL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Exportaciones y su logística</a:t>
            </a:r>
            <a:r>
              <a:rPr lang="es-CL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L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¿Conocimiento o improvisación? </a:t>
            </a:r>
            <a:endParaRPr lang="es-E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628800" y="4782076"/>
            <a:ext cx="6399584" cy="102318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s-CL" sz="1400" dirty="0" smtClean="0"/>
              <a:t>Claudio Cid Berman </a:t>
            </a:r>
          </a:p>
          <a:p>
            <a:pPr marL="0" indent="0" algn="ctr">
              <a:buNone/>
              <a:defRPr/>
            </a:pPr>
            <a:r>
              <a:rPr lang="es-CL" sz="1400" dirty="0"/>
              <a:t> </a:t>
            </a:r>
            <a:r>
              <a:rPr lang="es-CL" sz="1400" dirty="0" smtClean="0"/>
              <a:t> Director Regional de Aduana Talcahuano </a:t>
            </a:r>
          </a:p>
          <a:p>
            <a:pPr marL="0" indent="0" algn="ctr">
              <a:buNone/>
              <a:defRPr/>
            </a:pPr>
            <a:r>
              <a:rPr lang="es-CL" sz="1100" dirty="0" smtClean="0"/>
              <a:t>Maule, Bio-Bio y Araucanía</a:t>
            </a:r>
            <a:r>
              <a:rPr lang="es-CL" sz="1400" dirty="0" smtClean="0"/>
              <a:t>. </a:t>
            </a:r>
          </a:p>
          <a:p>
            <a:pPr marL="0" indent="0" algn="ctr">
              <a:buNone/>
              <a:defRPr/>
            </a:pPr>
            <a:endParaRPr lang="es-CL" sz="1400" dirty="0"/>
          </a:p>
        </p:txBody>
      </p:sp>
      <p:pic>
        <p:nvPicPr>
          <p:cNvPr id="6" name="Picture 8" descr="marc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20421"/>
            <a:ext cx="1994029" cy="12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1295524" y="6063952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s-CL" sz="1200" dirty="0" smtClean="0"/>
              <a:t>        Concepción</a:t>
            </a:r>
            <a:r>
              <a:rPr kumimoji="0" lang="es-CL" sz="12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s-CL" sz="1200" dirty="0" smtClean="0"/>
              <a:t>Febrero</a:t>
            </a:r>
            <a:r>
              <a:rPr lang="es-CL" sz="1200" dirty="0" smtClean="0"/>
              <a:t> </a:t>
            </a:r>
            <a:r>
              <a:rPr lang="es-CL" sz="1200" dirty="0" smtClean="0"/>
              <a:t>2020.-</a:t>
            </a:r>
            <a:endParaRPr lang="es-CL" sz="12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53141"/>
            <a:ext cx="7446938" cy="811764"/>
          </a:xfrm>
        </p:spPr>
        <p:txBody>
          <a:bodyPr>
            <a:noAutofit/>
          </a:bodyPr>
          <a:lstStyle/>
          <a:p>
            <a:r>
              <a:rPr lang="es-CL" altLang="es-C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el punto de vista de la exportación, somos una </a:t>
            </a:r>
            <a:br>
              <a:rPr lang="es-CL" altLang="es-C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altLang="es-C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 que recibe carga de todas las regiones del país.</a:t>
            </a:r>
            <a:endParaRPr lang="es-ES" altLang="es-CL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433" y="1268760"/>
            <a:ext cx="7257975" cy="482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marc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58105"/>
            <a:ext cx="8229600" cy="801836"/>
          </a:xfrm>
        </p:spPr>
        <p:txBody>
          <a:bodyPr>
            <a:noAutofit/>
          </a:bodyPr>
          <a:lstStyle/>
          <a:p>
            <a:r>
              <a:rPr lang="es-CL" altLang="es-C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Portuario de la Región del Biobío</a:t>
            </a:r>
            <a:endParaRPr lang="es-ES" altLang="es-C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292080" y="1556792"/>
            <a:ext cx="3600400" cy="4680496"/>
          </a:xfrm>
        </p:spPr>
        <p:txBody>
          <a:bodyPr>
            <a:normAutofit fontScale="47500" lnSpcReduction="20000"/>
          </a:bodyPr>
          <a:lstStyle/>
          <a:p>
            <a:r>
              <a:rPr lang="es-CL" altLang="es-CL" sz="2800" b="1" dirty="0" smtClean="0"/>
              <a:t>Bahía Concepción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Puerto </a:t>
            </a:r>
            <a:r>
              <a:rPr lang="es-CL" altLang="es-CL" sz="2800" dirty="0" err="1" smtClean="0">
                <a:solidFill>
                  <a:schemeClr val="tx1"/>
                </a:solidFill>
              </a:rPr>
              <a:t>Lirquén</a:t>
            </a:r>
            <a:r>
              <a:rPr lang="es-CL" altLang="es-CL" sz="2800" dirty="0" smtClean="0">
                <a:solidFill>
                  <a:schemeClr val="tx1"/>
                </a:solidFill>
              </a:rPr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Muelle Penco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err="1" smtClean="0">
                <a:solidFill>
                  <a:schemeClr val="tx1"/>
                </a:solidFill>
              </a:rPr>
              <a:t>Asmar</a:t>
            </a:r>
            <a:endParaRPr lang="es-CL" altLang="es-CL" sz="28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Terminal Portuario Talcahuano</a:t>
            </a:r>
          </a:p>
          <a:p>
            <a:endParaRPr lang="es-CL" altLang="es-CL" sz="2800" dirty="0" smtClean="0"/>
          </a:p>
          <a:p>
            <a:r>
              <a:rPr lang="es-CL" altLang="es-CL" sz="2800" b="1" dirty="0" smtClean="0"/>
              <a:t>Bahía San Vicente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Puerto SVTI San Vicente.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Terminal Petróleo ENAP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err="1" smtClean="0">
                <a:solidFill>
                  <a:schemeClr val="tx1"/>
                </a:solidFill>
              </a:rPr>
              <a:t>Huachipato</a:t>
            </a:r>
            <a:endParaRPr lang="es-CL" altLang="es-CL" sz="28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Terminal Gasero. </a:t>
            </a:r>
          </a:p>
          <a:p>
            <a:endParaRPr lang="es-CL" altLang="es-CL" sz="2800" dirty="0" smtClean="0"/>
          </a:p>
          <a:p>
            <a:r>
              <a:rPr lang="es-CL" altLang="es-CL" sz="2800" b="1" dirty="0" smtClean="0"/>
              <a:t>Bahía Coronel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Puerto Coronel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Puerto </a:t>
            </a:r>
            <a:r>
              <a:rPr lang="es-CL" altLang="es-CL" sz="2800" dirty="0" err="1" smtClean="0">
                <a:solidFill>
                  <a:schemeClr val="tx1"/>
                </a:solidFill>
              </a:rPr>
              <a:t>Puchoco</a:t>
            </a:r>
            <a:r>
              <a:rPr lang="es-CL" altLang="es-CL" sz="2800" dirty="0" smtClean="0">
                <a:solidFill>
                  <a:schemeClr val="tx1"/>
                </a:solidFill>
              </a:rPr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smtClean="0">
                <a:solidFill>
                  <a:schemeClr val="tx1"/>
                </a:solidFill>
              </a:rPr>
              <a:t>Puerto Jureles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err="1" smtClean="0">
                <a:solidFill>
                  <a:schemeClr val="tx1"/>
                </a:solidFill>
              </a:rPr>
              <a:t>Chodin</a:t>
            </a:r>
            <a:endParaRPr lang="es-CL" altLang="es-CL" sz="28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s-CL" altLang="es-CL" sz="2800" dirty="0" err="1" smtClean="0">
                <a:solidFill>
                  <a:schemeClr val="tx1"/>
                </a:solidFill>
              </a:rPr>
              <a:t>Oxiquim</a:t>
            </a:r>
            <a:endParaRPr lang="es-CL" altLang="es-CL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CL" altLang="es-CL" sz="28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s-CL" altLang="es-CL" sz="2800" b="1" dirty="0" smtClean="0">
                <a:solidFill>
                  <a:schemeClr val="tx1"/>
                </a:solidFill>
              </a:rPr>
              <a:t>(Gasoducto– Oleoducto –</a:t>
            </a:r>
            <a:r>
              <a:rPr lang="es-CL" altLang="es-CL" sz="2800" b="1" dirty="0" err="1" smtClean="0">
                <a:solidFill>
                  <a:schemeClr val="tx1"/>
                </a:solidFill>
              </a:rPr>
              <a:t>Pichachen</a:t>
            </a:r>
            <a:r>
              <a:rPr lang="es-CL" altLang="es-CL" sz="2800" b="1" dirty="0" smtClean="0">
                <a:solidFill>
                  <a:schemeClr val="tx1"/>
                </a:solidFill>
              </a:rPr>
              <a:t>- Carriel Sur- Alijes).</a:t>
            </a:r>
          </a:p>
          <a:p>
            <a:endParaRPr lang="es-ES" dirty="0"/>
          </a:p>
        </p:txBody>
      </p:sp>
      <p:graphicFrame>
        <p:nvGraphicFramePr>
          <p:cNvPr id="1638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01483"/>
              </p:ext>
            </p:extLst>
          </p:nvPr>
        </p:nvGraphicFramePr>
        <p:xfrm>
          <a:off x="986434" y="1412875"/>
          <a:ext cx="4185642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Picture" r:id="rId3" imgW="5562883" imgH="6857851" progId="Word.Picture.8">
                  <p:embed/>
                </p:oleObj>
              </mc:Choice>
              <mc:Fallback>
                <p:oleObj name="Picture" r:id="rId3" imgW="5562883" imgH="6857851" progId="Word.Picture.8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434" y="1412875"/>
                        <a:ext cx="4185642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marca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46923"/>
            <a:ext cx="5832648" cy="790088"/>
          </a:xfrm>
        </p:spPr>
        <p:txBody>
          <a:bodyPr>
            <a:normAutofit fontScale="90000"/>
          </a:bodyPr>
          <a:lstStyle/>
          <a:p>
            <a:r>
              <a:rPr lang="es-CL" altLang="es-C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CL" altLang="es-C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Terminales</a:t>
            </a:r>
            <a:r>
              <a:rPr lang="es-CL" altLang="es-C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operaciones de    contenedores</a:t>
            </a:r>
            <a:endParaRPr lang="es-ES" altLang="es-C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1119223" cy="14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772816"/>
            <a:ext cx="1132695" cy="147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7380312" y="1412776"/>
            <a:ext cx="1475656" cy="3000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 b="1">
                <a:solidFill>
                  <a:srgbClr val="56B7E9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56B7E9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56B7E9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56B7E9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56B7E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L" altLang="es-CL" sz="1300" dirty="0" smtClean="0">
                <a:solidFill>
                  <a:schemeClr val="tx1"/>
                </a:solidFill>
                <a:latin typeface="+mn-lt"/>
              </a:rPr>
              <a:t>Puerto</a:t>
            </a:r>
            <a:r>
              <a:rPr lang="es-CL" altLang="es-CL" sz="135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CL" altLang="es-CL" sz="1300" dirty="0" smtClean="0">
                <a:solidFill>
                  <a:schemeClr val="tx1"/>
                </a:solidFill>
                <a:latin typeface="+mn-lt"/>
              </a:rPr>
              <a:t>Lirquén</a:t>
            </a:r>
            <a:r>
              <a:rPr lang="es-CL" altLang="es-CL" sz="1350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284984"/>
            <a:ext cx="709478" cy="3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5436096" y="3993014"/>
            <a:ext cx="1800200" cy="3000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 b="1">
                <a:solidFill>
                  <a:srgbClr val="56B7E9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56B7E9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56B7E9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56B7E9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56B7E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L" altLang="es-CL" sz="1300" dirty="0" smtClean="0">
                <a:solidFill>
                  <a:schemeClr val="tx1"/>
                </a:solidFill>
                <a:latin typeface="+mn-lt"/>
              </a:rPr>
              <a:t>Puerto de Coronel</a:t>
            </a: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5076056" y="1268760"/>
            <a:ext cx="2304256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 b="1">
                <a:solidFill>
                  <a:srgbClr val="56B7E9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56B7E9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56B7E9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56B7E9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56B7E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CL" altLang="es-CL" sz="1300" dirty="0" smtClean="0">
                <a:solidFill>
                  <a:schemeClr val="tx1"/>
                </a:solidFill>
                <a:latin typeface="+mn-lt"/>
              </a:rPr>
              <a:t>San Vicente</a:t>
            </a:r>
          </a:p>
          <a:p>
            <a:pPr algn="ctr">
              <a:defRPr/>
            </a:pPr>
            <a:r>
              <a:rPr lang="es-CL" altLang="es-CL" sz="1300" dirty="0" smtClean="0">
                <a:solidFill>
                  <a:schemeClr val="tx1"/>
                </a:solidFill>
                <a:latin typeface="+mn-lt"/>
              </a:rPr>
              <a:t> (Terminal Internacional)</a:t>
            </a:r>
          </a:p>
        </p:txBody>
      </p:sp>
      <p:pic>
        <p:nvPicPr>
          <p:cNvPr id="13" name="6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12976"/>
            <a:ext cx="514147" cy="4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2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365104"/>
            <a:ext cx="1128204" cy="14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4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950890"/>
            <a:ext cx="637632" cy="3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4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437112"/>
            <a:ext cx="1132695" cy="14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14 CuadroTexto"/>
          <p:cNvSpPr txBox="1">
            <a:spLocks noChangeArrowheads="1"/>
          </p:cNvSpPr>
          <p:nvPr/>
        </p:nvSpPr>
        <p:spPr bwMode="auto">
          <a:xfrm>
            <a:off x="7020272" y="3929281"/>
            <a:ext cx="2175296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 b="1">
                <a:solidFill>
                  <a:srgbClr val="56B7E9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56B7E9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56B7E9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56B7E9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56B7E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6B7E9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CL" altLang="es-CL" sz="1300" dirty="0" smtClean="0">
                <a:solidFill>
                  <a:schemeClr val="tx1"/>
                </a:solidFill>
                <a:latin typeface="+mn-lt"/>
              </a:rPr>
              <a:t>Talcahuano Terminal Portuario S.A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5877272"/>
            <a:ext cx="680290" cy="4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4608512" cy="4176464"/>
          </a:xfrm>
        </p:spPr>
        <p:txBody>
          <a:bodyPr>
            <a:normAutofit fontScale="92500" lnSpcReduction="10000"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en-US" altLang="es-CL" sz="2400" b="1" dirty="0" smtClean="0"/>
              <a:t>Area de </a:t>
            </a:r>
            <a:r>
              <a:rPr lang="en-US" altLang="es-CL" sz="2400" b="1" dirty="0" err="1" smtClean="0"/>
              <a:t>influencia</a:t>
            </a:r>
            <a:endParaRPr lang="es-CL" altLang="es-CL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MX" altLang="es-CL" sz="2400" dirty="0" smtClean="0"/>
              <a:t>Salida natural para la industria Forestal, Industrial, Agrícola y Pesquera.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MX" altLang="es-CL" sz="2400" dirty="0" smtClean="0"/>
              <a:t>Cuenta con la misma oferta naviera que en la zona central.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MX" altLang="es-CL" sz="2400" dirty="0" smtClean="0"/>
              <a:t>Sirve a la </a:t>
            </a:r>
            <a:r>
              <a:rPr lang="es-MX" altLang="es-CL" sz="2400" dirty="0" err="1" smtClean="0"/>
              <a:t>macrozona</a:t>
            </a:r>
            <a:r>
              <a:rPr lang="es-MX" altLang="es-CL" sz="2400" dirty="0" smtClean="0"/>
              <a:t> centro sur del país desde la región del Maule a región de los Lagos.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MX" altLang="es-CL" sz="2400" dirty="0" smtClean="0"/>
              <a:t>609 km de Concepción a Valparaíso.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MX" altLang="es-CL" sz="2400" dirty="0" smtClean="0"/>
              <a:t>Mueven el  64% del total de transferencia de carga regional.</a:t>
            </a:r>
            <a:endParaRPr lang="es-ES" altLang="es-CL" sz="2400" dirty="0" smtClean="0"/>
          </a:p>
          <a:p>
            <a:pPr algn="just"/>
            <a:endParaRPr lang="es-CL" altLang="es-CL" dirty="0" smtClean="0"/>
          </a:p>
        </p:txBody>
      </p:sp>
      <p:pic>
        <p:nvPicPr>
          <p:cNvPr id="18" name="Picture 8" descr="marca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r>
              <a:rPr lang="es-CL" altLang="es-C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Participación de Líneas Navieras</a:t>
            </a:r>
            <a:endParaRPr lang="es-ES" altLang="es-C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27544"/>
            <a:ext cx="8229600" cy="4937760"/>
          </a:xfrm>
        </p:spPr>
        <p:txBody>
          <a:bodyPr/>
          <a:lstStyle/>
          <a:p>
            <a:pPr algn="just"/>
            <a:r>
              <a:rPr lang="es-ES" altLang="es-CL" sz="2400" dirty="0" smtClean="0"/>
              <a:t>En su mayoría, las líneas navieras recalan en la región del Valparaíso y posteriormente en la Región del Biobío. </a:t>
            </a:r>
          </a:p>
          <a:p>
            <a:pPr algn="just"/>
            <a:r>
              <a:rPr lang="es-ES" altLang="es-CL" sz="2400" dirty="0" smtClean="0"/>
              <a:t>La diferencia en tiempos de tránsito es de 2 a 4 días; sin embargo, los costos por fletes marítimos son en su mayoría iguales.</a:t>
            </a:r>
          </a:p>
          <a:p>
            <a:pPr algn="just"/>
            <a:r>
              <a:rPr lang="es-ES" altLang="es-CL" sz="2400" dirty="0" smtClean="0"/>
              <a:t>Aquellas líneas navieras que trabajan en ambas regiones son las siguientes: </a:t>
            </a:r>
          </a:p>
          <a:p>
            <a:pPr algn="just"/>
            <a:endParaRPr lang="es-ES" altLang="es-CL" sz="2400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es-CL" altLang="es-CL" b="1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1043608" y="4149080"/>
            <a:ext cx="7272808" cy="1872208"/>
            <a:chOff x="469082" y="2852216"/>
            <a:chExt cx="8284393" cy="2305572"/>
          </a:xfrm>
        </p:grpSpPr>
        <p:pic>
          <p:nvPicPr>
            <p:cNvPr id="6" name="Picture 6" descr="logo_csa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5600" y="3165475"/>
              <a:ext cx="1150938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lib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7625" y="3238500"/>
              <a:ext cx="9350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 descr="CHINA SHIPPING Agency (Germany) Gmb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15428" t="8276" r="15428" b="23907"/>
            <a:stretch>
              <a:fillRect/>
            </a:stretch>
          </p:blipFill>
          <p:spPr bwMode="auto">
            <a:xfrm>
              <a:off x="6732588" y="3094038"/>
              <a:ext cx="576262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625" y="3886200"/>
              <a:ext cx="1406525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850" y="3741738"/>
              <a:ext cx="14446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9 Imagen" descr="evergreen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64163" y="4678363"/>
              <a:ext cx="1917700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20 Imagen" descr="apl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650" y="4533900"/>
              <a:ext cx="938213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Mediterranean Shipping Company, S.A.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9082" y="2852216"/>
              <a:ext cx="792162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Log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96507" y="3644379"/>
              <a:ext cx="9366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logo_hsd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80382" y="3788841"/>
              <a:ext cx="1655762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7" descr="logo_ccni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11957" y="3717404"/>
              <a:ext cx="9620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93044" y="2996679"/>
              <a:ext cx="1965325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2044" y="2996679"/>
              <a:ext cx="1233488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196282" y="4509566"/>
              <a:ext cx="1250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9082" y="4436541"/>
              <a:ext cx="13525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067944" y="4365104"/>
              <a:ext cx="692150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8" descr="marca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es-CL" altLang="es-C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Comparativo de </a:t>
            </a:r>
            <a:r>
              <a:rPr lang="es-CL" alt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distancias</a:t>
            </a:r>
            <a:endParaRPr lang="es-ES" altLang="es-C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es-CL" altLang="es-CL" b="1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87513"/>
              </p:ext>
            </p:extLst>
          </p:nvPr>
        </p:nvGraphicFramePr>
        <p:xfrm>
          <a:off x="1187623" y="1980406"/>
          <a:ext cx="5472608" cy="15926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1676"/>
                <a:gridCol w="1525466"/>
                <a:gridCol w="1525466"/>
              </a:tblGrid>
              <a:tr h="317016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b="1" kern="1200" dirty="0"/>
                        <a:t>Tramos</a:t>
                      </a:r>
                      <a:endParaRPr kumimoji="0" lang="es-CL" altLang="es-C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b="1" kern="1200" dirty="0"/>
                        <a:t>Distancia</a:t>
                      </a:r>
                      <a:endParaRPr kumimoji="0" lang="es-CL" altLang="es-C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b="1" kern="1200" dirty="0"/>
                        <a:t>Peajes</a:t>
                      </a:r>
                      <a:endParaRPr kumimoji="0" lang="es-CL" altLang="es-C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</a:tr>
              <a:tr h="32180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 smtClean="0"/>
                        <a:t>Curicó - Valparaíso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 smtClean="0"/>
                        <a:t>303 </a:t>
                      </a:r>
                      <a:r>
                        <a:rPr kumimoji="0" lang="es-CL" altLang="es-CL" sz="2000" kern="1200" dirty="0"/>
                        <a:t>km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/>
                        <a:t>CLP 30.000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</a:tr>
              <a:tr h="325122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 smtClean="0"/>
                        <a:t>Curicó- </a:t>
                      </a:r>
                      <a:r>
                        <a:rPr kumimoji="0" lang="es-CL" altLang="es-CL" sz="2000" kern="1200" dirty="0"/>
                        <a:t>Concepción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 smtClean="0"/>
                        <a:t>314 </a:t>
                      </a:r>
                      <a:r>
                        <a:rPr kumimoji="0" lang="es-CL" altLang="es-CL" sz="2000" kern="1200" dirty="0"/>
                        <a:t>km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/>
                        <a:t>CLP 35.000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</a:tr>
              <a:tr h="310115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 smtClean="0"/>
                        <a:t>Talca-Valparaíso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 smtClean="0"/>
                        <a:t>367 km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/>
                        <a:t>CLP 36.000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</a:tr>
              <a:tr h="310115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/>
                        <a:t>Talca- Concepción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 smtClean="0"/>
                        <a:t>248 km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altLang="es-CL" sz="2000" kern="1200" dirty="0"/>
                        <a:t>CLP 28.000</a:t>
                      </a:r>
                      <a:endParaRPr kumimoji="0" lang="es-CL" alt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2" marB="0" anchor="b"/>
                </a:tc>
              </a:tr>
            </a:tbl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40768"/>
            <a:ext cx="1224136" cy="4521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 descr="marc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136904" cy="1854696"/>
          </a:xfrm>
        </p:spPr>
        <p:txBody>
          <a:bodyPr>
            <a:normAutofit/>
          </a:bodyPr>
          <a:lstStyle/>
          <a:p>
            <a:pPr algn="ctr"/>
            <a:r>
              <a:rPr lang="es-CL" alt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exterior y su logística - SURLOG.</a:t>
            </a:r>
            <a:endParaRPr lang="es-ES" altLang="es-C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310" t="21538" r="28337" b="15016"/>
          <a:stretch/>
        </p:blipFill>
        <p:spPr>
          <a:xfrm>
            <a:off x="395536" y="1196752"/>
            <a:ext cx="8352928" cy="5112568"/>
          </a:xfrm>
          <a:prstGeom prst="rect">
            <a:avLst/>
          </a:prstGeom>
        </p:spPr>
      </p:pic>
      <p:pic>
        <p:nvPicPr>
          <p:cNvPr id="4" name="Picture 8" descr="marc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684312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Sistema Unificado de Redes Logísticas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19256" cy="4937760"/>
          </a:xfrm>
        </p:spPr>
        <p:txBody>
          <a:bodyPr/>
          <a:lstStyle/>
          <a:p>
            <a:pPr algn="just"/>
            <a:r>
              <a:rPr lang="es-CL" altLang="es-CL" sz="2400" b="1" dirty="0" smtClean="0"/>
              <a:t>SURLOG</a:t>
            </a:r>
            <a:r>
              <a:rPr lang="es-ES" altLang="es-CL" sz="2400" b="1" dirty="0" smtClean="0"/>
              <a:t>: </a:t>
            </a:r>
            <a:r>
              <a:rPr lang="es-ES" altLang="es-CL" sz="2400" dirty="0" smtClean="0"/>
              <a:t>Esta </a:t>
            </a:r>
            <a:r>
              <a:rPr lang="es-CL" altLang="es-CL" sz="2400" dirty="0" smtClean="0"/>
              <a:t> iniciativa regional busca optimizar los procesos logísticos asociados a la cadena de valor de las exportaciones, mejorando las ineficiencias existentes en el flujo contenedores de carga terminales portuarios de la región, lo cual se realizará a través del  uso de las tecnologías de la información, que permitirá crear una ventaja competitiva para la Región del Biobío y la Macro Zona Centro Sur. </a:t>
            </a:r>
          </a:p>
          <a:p>
            <a:endParaRPr lang="es-CL" altLang="es-CL" sz="3200" b="1" dirty="0" smtClean="0">
              <a:latin typeface="Calibri" pitchFamily="34" charset="0"/>
            </a:endParaRPr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2835275" cy="1871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4" descr="http://innovacion7x24.com/blog/wp-content/uploads/innova-logo-nuevo-alta-resolucion-19-11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3048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marca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5118100" y="1268413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249863" y="1503363"/>
            <a:ext cx="6556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SAG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4067175" y="1785938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198938" y="1890713"/>
            <a:ext cx="6556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Puertos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6169025" y="1268413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299200" y="1371600"/>
            <a:ext cx="6572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Export</a:t>
            </a:r>
            <a:r>
              <a:rPr lang="es-CL" sz="800" dirty="0">
                <a:solidFill>
                  <a:srgbClr val="FFFFFF"/>
                </a:solidFill>
              </a:rPr>
              <a:t>.</a:t>
            </a:r>
            <a:endParaRPr lang="es-CL" sz="3000" i="1" dirty="0">
              <a:solidFill>
                <a:schemeClr val="bg1"/>
              </a:solidFill>
            </a:endParaRP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3541713" y="2730500"/>
            <a:ext cx="919162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3541713" y="2833688"/>
            <a:ext cx="9191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Centro</a:t>
            </a: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Consolidado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3541713" y="3908425"/>
            <a:ext cx="919162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3673475" y="4011613"/>
            <a:ext cx="787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Forwarder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4067175" y="4824413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4198938" y="4927600"/>
            <a:ext cx="6556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Aduana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4986338" y="5321300"/>
            <a:ext cx="919162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4986338" y="5424488"/>
            <a:ext cx="9191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Sernapesca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6169025" y="5348288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6169025" y="5451475"/>
            <a:ext cx="919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Autoridad</a:t>
            </a: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Marítima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34" name="Oval 19"/>
          <p:cNvSpPr>
            <a:spLocks noChangeArrowheads="1"/>
          </p:cNvSpPr>
          <p:nvPr/>
        </p:nvSpPr>
        <p:spPr bwMode="auto">
          <a:xfrm>
            <a:off x="7613650" y="3881438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7745413" y="3984625"/>
            <a:ext cx="6556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Línea</a:t>
            </a: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Naviera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36" name="Oval 21"/>
          <p:cNvSpPr>
            <a:spLocks noChangeArrowheads="1"/>
          </p:cNvSpPr>
          <p:nvPr/>
        </p:nvSpPr>
        <p:spPr bwMode="auto">
          <a:xfrm>
            <a:off x="7613650" y="2730500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7745413" y="2833688"/>
            <a:ext cx="6556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Agencia</a:t>
            </a: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Naves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38" name="Oval 23"/>
          <p:cNvSpPr>
            <a:spLocks noChangeArrowheads="1"/>
          </p:cNvSpPr>
          <p:nvPr/>
        </p:nvSpPr>
        <p:spPr bwMode="auto">
          <a:xfrm>
            <a:off x="7088188" y="1814513"/>
            <a:ext cx="919162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7219950" y="1917700"/>
            <a:ext cx="6556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Agencia</a:t>
            </a: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Aduana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40" name="Oval 25"/>
          <p:cNvSpPr>
            <a:spLocks noChangeArrowheads="1"/>
          </p:cNvSpPr>
          <p:nvPr/>
        </p:nvSpPr>
        <p:spPr bwMode="auto">
          <a:xfrm>
            <a:off x="7219950" y="4824413"/>
            <a:ext cx="919163" cy="889000"/>
          </a:xfrm>
          <a:prstGeom prst="ellipse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sz="3000" i="1" dirty="0">
              <a:solidFill>
                <a:schemeClr val="bg1"/>
              </a:solidFill>
            </a:endParaRPr>
          </a:p>
        </p:txBody>
      </p:sp>
      <p:sp>
        <p:nvSpPr>
          <p:cNvPr id="34841" name="Text Box 26"/>
          <p:cNvSpPr txBox="1">
            <a:spLocks noChangeArrowheads="1"/>
          </p:cNvSpPr>
          <p:nvPr/>
        </p:nvSpPr>
        <p:spPr bwMode="auto">
          <a:xfrm>
            <a:off x="7219950" y="4927600"/>
            <a:ext cx="919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Empresas</a:t>
            </a:r>
          </a:p>
          <a:p>
            <a:pPr algn="ctr" eaLnBrk="1" hangingPunct="1"/>
            <a:r>
              <a:rPr lang="es-CL" sz="900" dirty="0">
                <a:solidFill>
                  <a:srgbClr val="FFFFFF"/>
                </a:solidFill>
              </a:rPr>
              <a:t>Transportes</a:t>
            </a:r>
            <a:endParaRPr lang="es-CL" sz="900" i="1" dirty="0">
              <a:solidFill>
                <a:schemeClr val="bg1"/>
              </a:solidFill>
            </a:endParaRPr>
          </a:p>
        </p:txBody>
      </p:sp>
      <p:sp>
        <p:nvSpPr>
          <p:cNvPr id="34842" name="Line 27"/>
          <p:cNvSpPr>
            <a:spLocks noChangeShapeType="1"/>
          </p:cNvSpPr>
          <p:nvPr/>
        </p:nvSpPr>
        <p:spPr bwMode="auto">
          <a:xfrm flipV="1">
            <a:off x="4460875" y="2571750"/>
            <a:ext cx="2759075" cy="15716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43" name="Line 28"/>
          <p:cNvSpPr>
            <a:spLocks noChangeShapeType="1"/>
          </p:cNvSpPr>
          <p:nvPr/>
        </p:nvSpPr>
        <p:spPr bwMode="auto">
          <a:xfrm flipV="1">
            <a:off x="4854575" y="3357563"/>
            <a:ext cx="2759075" cy="15700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44" name="Line 29"/>
          <p:cNvSpPr>
            <a:spLocks noChangeShapeType="1"/>
          </p:cNvSpPr>
          <p:nvPr/>
        </p:nvSpPr>
        <p:spPr bwMode="auto">
          <a:xfrm>
            <a:off x="4854575" y="2571750"/>
            <a:ext cx="2495550" cy="23558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4460875" y="3357563"/>
            <a:ext cx="2889250" cy="15700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 flipH="1">
            <a:off x="4854575" y="2571750"/>
            <a:ext cx="2365375" cy="23558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47" name="Line 32"/>
          <p:cNvSpPr>
            <a:spLocks noChangeShapeType="1"/>
          </p:cNvSpPr>
          <p:nvPr/>
        </p:nvSpPr>
        <p:spPr bwMode="auto">
          <a:xfrm flipH="1">
            <a:off x="5643563" y="2571750"/>
            <a:ext cx="1576387" cy="27495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48" name="Line 33"/>
          <p:cNvSpPr>
            <a:spLocks noChangeShapeType="1"/>
          </p:cNvSpPr>
          <p:nvPr/>
        </p:nvSpPr>
        <p:spPr bwMode="auto">
          <a:xfrm flipH="1">
            <a:off x="4854575" y="2571750"/>
            <a:ext cx="2365375" cy="15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49" name="Line 34"/>
          <p:cNvSpPr>
            <a:spLocks noChangeShapeType="1"/>
          </p:cNvSpPr>
          <p:nvPr/>
        </p:nvSpPr>
        <p:spPr bwMode="auto">
          <a:xfrm flipH="1">
            <a:off x="4460875" y="2571750"/>
            <a:ext cx="2759075" cy="7858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0" name="Line 35"/>
          <p:cNvSpPr>
            <a:spLocks noChangeShapeType="1"/>
          </p:cNvSpPr>
          <p:nvPr/>
        </p:nvSpPr>
        <p:spPr bwMode="auto">
          <a:xfrm flipH="1">
            <a:off x="6694488" y="2571750"/>
            <a:ext cx="525462" cy="27495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1" name="Line 36"/>
          <p:cNvSpPr>
            <a:spLocks noChangeShapeType="1"/>
          </p:cNvSpPr>
          <p:nvPr/>
        </p:nvSpPr>
        <p:spPr bwMode="auto">
          <a:xfrm flipH="1" flipV="1">
            <a:off x="6562725" y="2157413"/>
            <a:ext cx="657225" cy="4143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2" name="Line 37"/>
          <p:cNvSpPr>
            <a:spLocks noChangeShapeType="1"/>
          </p:cNvSpPr>
          <p:nvPr/>
        </p:nvSpPr>
        <p:spPr bwMode="auto">
          <a:xfrm flipH="1" flipV="1">
            <a:off x="5643563" y="2157413"/>
            <a:ext cx="1576387" cy="4143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3" name="Line 38"/>
          <p:cNvSpPr>
            <a:spLocks noChangeShapeType="1"/>
          </p:cNvSpPr>
          <p:nvPr/>
        </p:nvSpPr>
        <p:spPr bwMode="auto">
          <a:xfrm>
            <a:off x="7219950" y="2571750"/>
            <a:ext cx="130175" cy="23558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4" name="Line 39"/>
          <p:cNvSpPr>
            <a:spLocks noChangeShapeType="1"/>
          </p:cNvSpPr>
          <p:nvPr/>
        </p:nvSpPr>
        <p:spPr bwMode="auto">
          <a:xfrm>
            <a:off x="7219950" y="2571750"/>
            <a:ext cx="393700" cy="7858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5" name="Line 40"/>
          <p:cNvSpPr>
            <a:spLocks noChangeShapeType="1"/>
          </p:cNvSpPr>
          <p:nvPr/>
        </p:nvSpPr>
        <p:spPr bwMode="auto">
          <a:xfrm>
            <a:off x="7219950" y="2571750"/>
            <a:ext cx="393700" cy="15716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6" name="Line 41"/>
          <p:cNvSpPr>
            <a:spLocks noChangeShapeType="1"/>
          </p:cNvSpPr>
          <p:nvPr/>
        </p:nvSpPr>
        <p:spPr bwMode="auto">
          <a:xfrm flipH="1">
            <a:off x="4460875" y="2157413"/>
            <a:ext cx="2101850" cy="12001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7" name="Line 42"/>
          <p:cNvSpPr>
            <a:spLocks noChangeShapeType="1"/>
          </p:cNvSpPr>
          <p:nvPr/>
        </p:nvSpPr>
        <p:spPr bwMode="auto">
          <a:xfrm flipH="1" flipV="1">
            <a:off x="5643563" y="2157413"/>
            <a:ext cx="919162" cy="15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8" name="Line 43"/>
          <p:cNvSpPr>
            <a:spLocks noChangeShapeType="1"/>
          </p:cNvSpPr>
          <p:nvPr/>
        </p:nvSpPr>
        <p:spPr bwMode="auto">
          <a:xfrm flipH="1">
            <a:off x="4854575" y="2157413"/>
            <a:ext cx="1708150" cy="4143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59" name="Line 44"/>
          <p:cNvSpPr>
            <a:spLocks noChangeShapeType="1"/>
          </p:cNvSpPr>
          <p:nvPr/>
        </p:nvSpPr>
        <p:spPr bwMode="auto">
          <a:xfrm flipH="1">
            <a:off x="4460875" y="2157413"/>
            <a:ext cx="2101850" cy="19859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 flipH="1">
            <a:off x="4854575" y="2157413"/>
            <a:ext cx="1708150" cy="27701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 flipH="1">
            <a:off x="5643563" y="2157413"/>
            <a:ext cx="919162" cy="31638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2" name="Line 47"/>
          <p:cNvSpPr>
            <a:spLocks noChangeShapeType="1"/>
          </p:cNvSpPr>
          <p:nvPr/>
        </p:nvSpPr>
        <p:spPr bwMode="auto">
          <a:xfrm>
            <a:off x="6562725" y="2157413"/>
            <a:ext cx="131763" cy="31638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3" name="Line 48"/>
          <p:cNvSpPr>
            <a:spLocks noChangeShapeType="1"/>
          </p:cNvSpPr>
          <p:nvPr/>
        </p:nvSpPr>
        <p:spPr bwMode="auto">
          <a:xfrm>
            <a:off x="6562725" y="2157413"/>
            <a:ext cx="787400" cy="27701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4" name="Line 49"/>
          <p:cNvSpPr>
            <a:spLocks noChangeShapeType="1"/>
          </p:cNvSpPr>
          <p:nvPr/>
        </p:nvSpPr>
        <p:spPr bwMode="auto">
          <a:xfrm>
            <a:off x="6562725" y="2157413"/>
            <a:ext cx="1050925" cy="19859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5" name="Line 50"/>
          <p:cNvSpPr>
            <a:spLocks noChangeShapeType="1"/>
          </p:cNvSpPr>
          <p:nvPr/>
        </p:nvSpPr>
        <p:spPr bwMode="auto">
          <a:xfrm>
            <a:off x="6562725" y="2157413"/>
            <a:ext cx="1050925" cy="12001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6" name="Line 51"/>
          <p:cNvSpPr>
            <a:spLocks noChangeShapeType="1"/>
          </p:cNvSpPr>
          <p:nvPr/>
        </p:nvSpPr>
        <p:spPr bwMode="auto">
          <a:xfrm>
            <a:off x="6562725" y="2157413"/>
            <a:ext cx="657225" cy="4143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7" name="Line 52"/>
          <p:cNvSpPr>
            <a:spLocks noChangeShapeType="1"/>
          </p:cNvSpPr>
          <p:nvPr/>
        </p:nvSpPr>
        <p:spPr bwMode="auto">
          <a:xfrm flipV="1">
            <a:off x="4854575" y="2157413"/>
            <a:ext cx="1708150" cy="4143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8" name="Line 53"/>
          <p:cNvSpPr>
            <a:spLocks noChangeShapeType="1"/>
          </p:cNvSpPr>
          <p:nvPr/>
        </p:nvSpPr>
        <p:spPr bwMode="auto">
          <a:xfrm>
            <a:off x="4854575" y="2571750"/>
            <a:ext cx="2759075" cy="7858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69" name="Line 54"/>
          <p:cNvSpPr>
            <a:spLocks noChangeShapeType="1"/>
          </p:cNvSpPr>
          <p:nvPr/>
        </p:nvSpPr>
        <p:spPr bwMode="auto">
          <a:xfrm>
            <a:off x="4854575" y="2571750"/>
            <a:ext cx="2759075" cy="15716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0" name="Line 55"/>
          <p:cNvSpPr>
            <a:spLocks noChangeShapeType="1"/>
          </p:cNvSpPr>
          <p:nvPr/>
        </p:nvSpPr>
        <p:spPr bwMode="auto">
          <a:xfrm>
            <a:off x="4854575" y="2571750"/>
            <a:ext cx="1839913" cy="27495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1" name="Line 56"/>
          <p:cNvSpPr>
            <a:spLocks noChangeShapeType="1"/>
          </p:cNvSpPr>
          <p:nvPr/>
        </p:nvSpPr>
        <p:spPr bwMode="auto">
          <a:xfrm>
            <a:off x="4854575" y="2571750"/>
            <a:ext cx="788988" cy="27495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2" name="Line 57"/>
          <p:cNvSpPr>
            <a:spLocks noChangeShapeType="1"/>
          </p:cNvSpPr>
          <p:nvPr/>
        </p:nvSpPr>
        <p:spPr bwMode="auto">
          <a:xfrm>
            <a:off x="4854575" y="2571750"/>
            <a:ext cx="3175" cy="23558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3" name="Line 58"/>
          <p:cNvSpPr>
            <a:spLocks noChangeShapeType="1"/>
          </p:cNvSpPr>
          <p:nvPr/>
        </p:nvSpPr>
        <p:spPr bwMode="auto">
          <a:xfrm flipH="1">
            <a:off x="4460875" y="2571750"/>
            <a:ext cx="393700" cy="15716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4" name="Line 59"/>
          <p:cNvSpPr>
            <a:spLocks noChangeShapeType="1"/>
          </p:cNvSpPr>
          <p:nvPr/>
        </p:nvSpPr>
        <p:spPr bwMode="auto">
          <a:xfrm flipH="1">
            <a:off x="4460875" y="2571750"/>
            <a:ext cx="393700" cy="7858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5" name="Line 60"/>
          <p:cNvSpPr>
            <a:spLocks noChangeShapeType="1"/>
          </p:cNvSpPr>
          <p:nvPr/>
        </p:nvSpPr>
        <p:spPr bwMode="auto">
          <a:xfrm flipV="1">
            <a:off x="4854575" y="2157413"/>
            <a:ext cx="788988" cy="4143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6" name="Line 61"/>
          <p:cNvSpPr>
            <a:spLocks noChangeShapeType="1"/>
          </p:cNvSpPr>
          <p:nvPr/>
        </p:nvSpPr>
        <p:spPr bwMode="auto">
          <a:xfrm>
            <a:off x="4460875" y="3357563"/>
            <a:ext cx="1588" cy="7858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7" name="Line 62"/>
          <p:cNvSpPr>
            <a:spLocks noChangeShapeType="1"/>
          </p:cNvSpPr>
          <p:nvPr/>
        </p:nvSpPr>
        <p:spPr bwMode="auto">
          <a:xfrm>
            <a:off x="4460875" y="4143375"/>
            <a:ext cx="393700" cy="7842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8" name="Line 63"/>
          <p:cNvSpPr>
            <a:spLocks noChangeShapeType="1"/>
          </p:cNvSpPr>
          <p:nvPr/>
        </p:nvSpPr>
        <p:spPr bwMode="auto">
          <a:xfrm>
            <a:off x="4460875" y="4143375"/>
            <a:ext cx="1182688" cy="11779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79" name="Line 64"/>
          <p:cNvSpPr>
            <a:spLocks noChangeShapeType="1"/>
          </p:cNvSpPr>
          <p:nvPr/>
        </p:nvSpPr>
        <p:spPr bwMode="auto">
          <a:xfrm>
            <a:off x="4460875" y="4143375"/>
            <a:ext cx="2233613" cy="11779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0" name="Line 65"/>
          <p:cNvSpPr>
            <a:spLocks noChangeShapeType="1"/>
          </p:cNvSpPr>
          <p:nvPr/>
        </p:nvSpPr>
        <p:spPr bwMode="auto">
          <a:xfrm>
            <a:off x="4460875" y="4143375"/>
            <a:ext cx="2889250" cy="7842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1" name="Line 66"/>
          <p:cNvSpPr>
            <a:spLocks noChangeShapeType="1"/>
          </p:cNvSpPr>
          <p:nvPr/>
        </p:nvSpPr>
        <p:spPr bwMode="auto">
          <a:xfrm>
            <a:off x="4460875" y="4143375"/>
            <a:ext cx="3152775" cy="15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2" name="Line 67"/>
          <p:cNvSpPr>
            <a:spLocks noChangeShapeType="1"/>
          </p:cNvSpPr>
          <p:nvPr/>
        </p:nvSpPr>
        <p:spPr bwMode="auto">
          <a:xfrm flipV="1">
            <a:off x="4460875" y="3357563"/>
            <a:ext cx="3152775" cy="7858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3" name="Line 68"/>
          <p:cNvSpPr>
            <a:spLocks noChangeShapeType="1"/>
          </p:cNvSpPr>
          <p:nvPr/>
        </p:nvSpPr>
        <p:spPr bwMode="auto">
          <a:xfrm>
            <a:off x="4854575" y="4927600"/>
            <a:ext cx="788988" cy="3937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4" name="Line 69"/>
          <p:cNvSpPr>
            <a:spLocks noChangeShapeType="1"/>
          </p:cNvSpPr>
          <p:nvPr/>
        </p:nvSpPr>
        <p:spPr bwMode="auto">
          <a:xfrm>
            <a:off x="4854575" y="4927600"/>
            <a:ext cx="1839913" cy="3937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5" name="Line 70"/>
          <p:cNvSpPr>
            <a:spLocks noChangeShapeType="1"/>
          </p:cNvSpPr>
          <p:nvPr/>
        </p:nvSpPr>
        <p:spPr bwMode="auto">
          <a:xfrm>
            <a:off x="4854575" y="4927600"/>
            <a:ext cx="2495550" cy="31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6" name="Line 71"/>
          <p:cNvSpPr>
            <a:spLocks noChangeShapeType="1"/>
          </p:cNvSpPr>
          <p:nvPr/>
        </p:nvSpPr>
        <p:spPr bwMode="auto">
          <a:xfrm flipV="1">
            <a:off x="4854575" y="4143375"/>
            <a:ext cx="2759075" cy="7842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7" name="Line 72"/>
          <p:cNvSpPr>
            <a:spLocks noChangeShapeType="1"/>
          </p:cNvSpPr>
          <p:nvPr/>
        </p:nvSpPr>
        <p:spPr bwMode="auto">
          <a:xfrm flipV="1">
            <a:off x="4854575" y="3357563"/>
            <a:ext cx="2759075" cy="15700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8" name="Line 73"/>
          <p:cNvSpPr>
            <a:spLocks noChangeShapeType="1"/>
          </p:cNvSpPr>
          <p:nvPr/>
        </p:nvSpPr>
        <p:spPr bwMode="auto">
          <a:xfrm>
            <a:off x="5643563" y="5321300"/>
            <a:ext cx="1050925" cy="15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89" name="Line 74"/>
          <p:cNvSpPr>
            <a:spLocks noChangeShapeType="1"/>
          </p:cNvSpPr>
          <p:nvPr/>
        </p:nvSpPr>
        <p:spPr bwMode="auto">
          <a:xfrm flipV="1">
            <a:off x="5643563" y="4927600"/>
            <a:ext cx="1706562" cy="3937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0" name="Line 75"/>
          <p:cNvSpPr>
            <a:spLocks noChangeShapeType="1"/>
          </p:cNvSpPr>
          <p:nvPr/>
        </p:nvSpPr>
        <p:spPr bwMode="auto">
          <a:xfrm flipV="1">
            <a:off x="5643563" y="4143375"/>
            <a:ext cx="1970087" cy="11779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1" name="Line 76"/>
          <p:cNvSpPr>
            <a:spLocks noChangeShapeType="1"/>
          </p:cNvSpPr>
          <p:nvPr/>
        </p:nvSpPr>
        <p:spPr bwMode="auto">
          <a:xfrm flipV="1">
            <a:off x="5643563" y="3357563"/>
            <a:ext cx="1970087" cy="19637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2" name="Line 77"/>
          <p:cNvSpPr>
            <a:spLocks noChangeShapeType="1"/>
          </p:cNvSpPr>
          <p:nvPr/>
        </p:nvSpPr>
        <p:spPr bwMode="auto">
          <a:xfrm flipV="1">
            <a:off x="6694488" y="4927600"/>
            <a:ext cx="655637" cy="3937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3" name="Line 78"/>
          <p:cNvSpPr>
            <a:spLocks noChangeShapeType="1"/>
          </p:cNvSpPr>
          <p:nvPr/>
        </p:nvSpPr>
        <p:spPr bwMode="auto">
          <a:xfrm flipV="1">
            <a:off x="6694488" y="4143375"/>
            <a:ext cx="919162" cy="11779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4" name="Line 79"/>
          <p:cNvSpPr>
            <a:spLocks noChangeShapeType="1"/>
          </p:cNvSpPr>
          <p:nvPr/>
        </p:nvSpPr>
        <p:spPr bwMode="auto">
          <a:xfrm flipV="1">
            <a:off x="6694488" y="3357563"/>
            <a:ext cx="919162" cy="19637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5" name="Line 80"/>
          <p:cNvSpPr>
            <a:spLocks noChangeShapeType="1"/>
          </p:cNvSpPr>
          <p:nvPr/>
        </p:nvSpPr>
        <p:spPr bwMode="auto">
          <a:xfrm flipV="1">
            <a:off x="7350125" y="4143375"/>
            <a:ext cx="263525" cy="7842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6" name="Line 81"/>
          <p:cNvSpPr>
            <a:spLocks noChangeShapeType="1"/>
          </p:cNvSpPr>
          <p:nvPr/>
        </p:nvSpPr>
        <p:spPr bwMode="auto">
          <a:xfrm flipV="1">
            <a:off x="7350125" y="3357563"/>
            <a:ext cx="263525" cy="15700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7" name="Line 82"/>
          <p:cNvSpPr>
            <a:spLocks noChangeShapeType="1"/>
          </p:cNvSpPr>
          <p:nvPr/>
        </p:nvSpPr>
        <p:spPr bwMode="auto">
          <a:xfrm flipV="1">
            <a:off x="7613650" y="3357563"/>
            <a:ext cx="1588" cy="7858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8" name="Line 83"/>
          <p:cNvSpPr>
            <a:spLocks noChangeShapeType="1"/>
          </p:cNvSpPr>
          <p:nvPr/>
        </p:nvSpPr>
        <p:spPr bwMode="auto">
          <a:xfrm flipH="1" flipV="1">
            <a:off x="7219950" y="2571750"/>
            <a:ext cx="393700" cy="15716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899" name="Line 84"/>
          <p:cNvSpPr>
            <a:spLocks noChangeShapeType="1"/>
          </p:cNvSpPr>
          <p:nvPr/>
        </p:nvSpPr>
        <p:spPr bwMode="auto">
          <a:xfrm flipH="1" flipV="1">
            <a:off x="6562725" y="2157413"/>
            <a:ext cx="1050925" cy="19859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0" name="Line 85"/>
          <p:cNvSpPr>
            <a:spLocks noChangeShapeType="1"/>
          </p:cNvSpPr>
          <p:nvPr/>
        </p:nvSpPr>
        <p:spPr bwMode="auto">
          <a:xfrm flipV="1">
            <a:off x="4460875" y="2157413"/>
            <a:ext cx="1182688" cy="12001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1" name="Line 86"/>
          <p:cNvSpPr>
            <a:spLocks noChangeShapeType="1"/>
          </p:cNvSpPr>
          <p:nvPr/>
        </p:nvSpPr>
        <p:spPr bwMode="auto">
          <a:xfrm flipV="1">
            <a:off x="4460875" y="2157413"/>
            <a:ext cx="1182688" cy="19859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2" name="Line 87"/>
          <p:cNvSpPr>
            <a:spLocks noChangeShapeType="1"/>
          </p:cNvSpPr>
          <p:nvPr/>
        </p:nvSpPr>
        <p:spPr bwMode="auto">
          <a:xfrm flipV="1">
            <a:off x="4854575" y="2157413"/>
            <a:ext cx="788988" cy="27701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3" name="Line 88"/>
          <p:cNvSpPr>
            <a:spLocks noChangeShapeType="1"/>
          </p:cNvSpPr>
          <p:nvPr/>
        </p:nvSpPr>
        <p:spPr bwMode="auto">
          <a:xfrm flipH="1" flipV="1">
            <a:off x="5643563" y="2157413"/>
            <a:ext cx="1587" cy="31638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4" name="Line 89"/>
          <p:cNvSpPr>
            <a:spLocks noChangeShapeType="1"/>
          </p:cNvSpPr>
          <p:nvPr/>
        </p:nvSpPr>
        <p:spPr bwMode="auto">
          <a:xfrm flipH="1" flipV="1">
            <a:off x="5643563" y="2157413"/>
            <a:ext cx="1050925" cy="31638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5" name="Line 90"/>
          <p:cNvSpPr>
            <a:spLocks noChangeShapeType="1"/>
          </p:cNvSpPr>
          <p:nvPr/>
        </p:nvSpPr>
        <p:spPr bwMode="auto">
          <a:xfrm flipH="1" flipV="1">
            <a:off x="5643563" y="2157413"/>
            <a:ext cx="1706562" cy="27701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6" name="Line 91"/>
          <p:cNvSpPr>
            <a:spLocks noChangeShapeType="1"/>
          </p:cNvSpPr>
          <p:nvPr/>
        </p:nvSpPr>
        <p:spPr bwMode="auto">
          <a:xfrm flipH="1" flipV="1">
            <a:off x="5643563" y="2157413"/>
            <a:ext cx="1970087" cy="19859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34907" name="Line 92"/>
          <p:cNvSpPr>
            <a:spLocks noChangeShapeType="1"/>
          </p:cNvSpPr>
          <p:nvPr/>
        </p:nvSpPr>
        <p:spPr bwMode="auto">
          <a:xfrm flipH="1" flipV="1">
            <a:off x="5643563" y="2157413"/>
            <a:ext cx="1970087" cy="12001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168031" name="Rectangle 95"/>
          <p:cNvSpPr>
            <a:spLocks noChangeArrowheads="1"/>
          </p:cNvSpPr>
          <p:nvPr/>
        </p:nvSpPr>
        <p:spPr bwMode="auto">
          <a:xfrm>
            <a:off x="0" y="0"/>
            <a:ext cx="3995738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s-CL" sz="3000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L" sz="3600" b="1" dirty="0">
                <a:solidFill>
                  <a:srgbClr val="002060"/>
                </a:solidFill>
              </a:rPr>
              <a:t>Complejidad</a:t>
            </a:r>
          </a:p>
          <a:p>
            <a:pPr>
              <a:defRPr/>
            </a:pPr>
            <a:endParaRPr lang="es-CL" sz="3000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s-CL" sz="3000" dirty="0">
                <a:solidFill>
                  <a:srgbClr val="002060"/>
                </a:solidFill>
              </a:rPr>
              <a:t> Agentes</a:t>
            </a:r>
          </a:p>
          <a:p>
            <a:pPr>
              <a:buFontTx/>
              <a:buChar char="•"/>
              <a:defRPr/>
            </a:pPr>
            <a:r>
              <a:rPr lang="es-CL" sz="3000" dirty="0">
                <a:solidFill>
                  <a:srgbClr val="002060"/>
                </a:solidFill>
              </a:rPr>
              <a:t> Fragmentado</a:t>
            </a:r>
          </a:p>
          <a:p>
            <a:pPr>
              <a:buFontTx/>
              <a:buChar char="•"/>
              <a:defRPr/>
            </a:pPr>
            <a:r>
              <a:rPr lang="es-CL" sz="3000" dirty="0">
                <a:solidFill>
                  <a:schemeClr val="bg1"/>
                </a:solidFill>
              </a:rPr>
              <a:t> Seguridad</a:t>
            </a:r>
          </a:p>
          <a:p>
            <a:pPr>
              <a:buFontTx/>
              <a:buChar char="•"/>
              <a:defRPr/>
            </a:pPr>
            <a:r>
              <a:rPr lang="es-CL" sz="3000" dirty="0">
                <a:solidFill>
                  <a:srgbClr val="002060"/>
                </a:solidFill>
              </a:rPr>
              <a:t> Información</a:t>
            </a:r>
          </a:p>
          <a:p>
            <a:pPr>
              <a:buFontTx/>
              <a:buChar char="•"/>
              <a:defRPr/>
            </a:pPr>
            <a:r>
              <a:rPr lang="es-CL" sz="3000" dirty="0">
                <a:solidFill>
                  <a:srgbClr val="002060"/>
                </a:solidFill>
              </a:rPr>
              <a:t> Transacciones</a:t>
            </a:r>
          </a:p>
          <a:p>
            <a:pPr>
              <a:defRPr/>
            </a:pPr>
            <a:endParaRPr lang="es-CL" sz="3000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s-CL" sz="3000" dirty="0">
                <a:solidFill>
                  <a:schemeClr val="bg1"/>
                </a:solidFill>
              </a:rPr>
              <a:t> Especialización</a:t>
            </a:r>
          </a:p>
          <a:p>
            <a:pPr>
              <a:buFontTx/>
              <a:buChar char="•"/>
              <a:defRPr/>
            </a:pPr>
            <a:endParaRPr lang="es-CL" sz="3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CL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000" b="1" i="1" dirty="0">
                <a:solidFill>
                  <a:srgbClr val="002060"/>
                </a:solidFill>
              </a:rPr>
              <a:t>“…El flujo de información … Ralentiza el flujo físico …”</a:t>
            </a:r>
          </a:p>
          <a:p>
            <a:pPr>
              <a:defRPr/>
            </a:pPr>
            <a:endParaRPr lang="es-CL" sz="20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es-CL" sz="3000" dirty="0">
              <a:solidFill>
                <a:schemeClr val="bg1"/>
              </a:solidFill>
            </a:endParaRPr>
          </a:p>
          <a:p>
            <a:pPr>
              <a:defRPr/>
            </a:pPr>
            <a:endParaRPr lang="es-CL" sz="3000" dirty="0">
              <a:solidFill>
                <a:schemeClr val="bg1"/>
              </a:solidFill>
            </a:endParaRPr>
          </a:p>
          <a:p>
            <a:pPr>
              <a:defRPr/>
            </a:pPr>
            <a:endParaRPr lang="es-C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8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8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8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8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8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8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8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8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8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8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80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80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80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79388" y="3613150"/>
            <a:ext cx="28797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Tx/>
              <a:buChar char="•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Recepcionan carga suelta</a:t>
            </a:r>
          </a:p>
          <a:p>
            <a:pPr eaLnBrk="1" hangingPunct="1">
              <a:buFontTx/>
              <a:buChar char="•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Consolidan la carga</a:t>
            </a: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Servicio de transportes</a:t>
            </a: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Despacho de contenedores</a:t>
            </a: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No se verifican requisitos</a:t>
            </a:r>
          </a:p>
          <a:p>
            <a:pPr eaLnBrk="1" hangingPunct="1"/>
            <a:endParaRPr lang="es-CL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276600" y="3613150"/>
            <a:ext cx="30241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Cargas sin programa previo</a:t>
            </a: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Validan requisitos de ingreso </a:t>
            </a: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Flujo de despacho a Puerto</a:t>
            </a: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Gestionan falta de requisitos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6875463" y="3613150"/>
            <a:ext cx="172878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Habilitan antepuertos </a:t>
            </a: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es-CL" dirty="0">
                <a:solidFill>
                  <a:srgbClr val="002060"/>
                </a:solidFill>
                <a:latin typeface="Calibri" pitchFamily="34" charset="0"/>
              </a:rPr>
              <a:t>Más recursos,</a:t>
            </a:r>
            <a:r>
              <a:rPr lang="es-CL" sz="1400" dirty="0">
                <a:solidFill>
                  <a:srgbClr val="002060"/>
                </a:solidFill>
                <a:latin typeface="Calibri" pitchFamily="34" charset="0"/>
              </a:rPr>
              <a:t> para habilitar antepuertos, maquinas, personal, espacios </a:t>
            </a:r>
            <a:r>
              <a:rPr lang="es-CL" sz="1400" dirty="0" smtClean="0">
                <a:solidFill>
                  <a:srgbClr val="002060"/>
                </a:solidFill>
                <a:latin typeface="Calibri" pitchFamily="34" charset="0"/>
              </a:rPr>
              <a:t>físicos</a:t>
            </a: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 typeface="Symbol" pitchFamily="18" charset="2"/>
              <a:buChar char="·"/>
            </a:pPr>
            <a:endParaRPr lang="es-C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6" name="Oval 2"/>
          <p:cNvSpPr>
            <a:spLocks noChangeArrowheads="1"/>
          </p:cNvSpPr>
          <p:nvPr/>
        </p:nvSpPr>
        <p:spPr bwMode="auto">
          <a:xfrm>
            <a:off x="984250" y="1700213"/>
            <a:ext cx="1571625" cy="15827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30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1258888" y="1989138"/>
            <a:ext cx="104775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10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s-CL" sz="1200" dirty="0">
                <a:solidFill>
                  <a:srgbClr val="FFFFFF"/>
                </a:solidFill>
              </a:rPr>
              <a:t>Centro</a:t>
            </a:r>
          </a:p>
          <a:p>
            <a:pPr algn="ctr" eaLnBrk="1" hangingPunct="1"/>
            <a:r>
              <a:rPr lang="es-CL" sz="1200" dirty="0">
                <a:solidFill>
                  <a:srgbClr val="FFFFFF"/>
                </a:solidFill>
              </a:rPr>
              <a:t>Consolidado</a:t>
            </a:r>
            <a:endParaRPr lang="es-CL" sz="1200" i="1" dirty="0">
              <a:solidFill>
                <a:schemeClr val="bg1"/>
              </a:solidFill>
            </a:endParaRP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6569075" y="1701800"/>
            <a:ext cx="1571625" cy="15827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30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6829425" y="1965325"/>
            <a:ext cx="1047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1100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/>
            <a:endParaRPr lang="es-CL" sz="10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1200" dirty="0">
                <a:solidFill>
                  <a:srgbClr val="FFFFFF"/>
                </a:solidFill>
              </a:rPr>
              <a:t>Puertos</a:t>
            </a:r>
          </a:p>
          <a:p>
            <a:pPr eaLnBrk="1" hangingPunct="1"/>
            <a:endParaRPr lang="es-CL" sz="1200" i="1" dirty="0">
              <a:solidFill>
                <a:schemeClr val="bg1"/>
              </a:solidFill>
            </a:endParaRPr>
          </a:p>
        </p:txBody>
      </p:sp>
      <p:sp>
        <p:nvSpPr>
          <p:cNvPr id="15370" name="Oval 6"/>
          <p:cNvSpPr>
            <a:spLocks noChangeArrowheads="1"/>
          </p:cNvSpPr>
          <p:nvPr/>
        </p:nvSpPr>
        <p:spPr bwMode="auto">
          <a:xfrm>
            <a:off x="3741738" y="1701800"/>
            <a:ext cx="1571625" cy="15827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30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4002088" y="1965325"/>
            <a:ext cx="1047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CL" sz="1100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/>
            <a:endParaRPr lang="es-CL" sz="10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CL" sz="1200" dirty="0">
                <a:solidFill>
                  <a:srgbClr val="FFFFFF"/>
                </a:solidFill>
              </a:rPr>
              <a:t>Antepuertos</a:t>
            </a:r>
          </a:p>
          <a:p>
            <a:pPr eaLnBrk="1" hangingPunct="1"/>
            <a:endParaRPr lang="es-CL" sz="1100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endParaRPr lang="es-CL" sz="3000" i="1" dirty="0">
              <a:solidFill>
                <a:schemeClr val="bg1"/>
              </a:solidFill>
            </a:endParaRPr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2627313" y="2420938"/>
            <a:ext cx="1114425" cy="7937"/>
          </a:xfrm>
          <a:prstGeom prst="line">
            <a:avLst/>
          </a:prstGeom>
          <a:noFill/>
          <a:ln w="165100">
            <a:solidFill>
              <a:srgbClr val="FF66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5364163" y="2420938"/>
            <a:ext cx="1074737" cy="7937"/>
          </a:xfrm>
          <a:prstGeom prst="line">
            <a:avLst/>
          </a:prstGeom>
          <a:noFill/>
          <a:ln w="165100">
            <a:solidFill>
              <a:srgbClr val="FF66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dirty="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582613"/>
            <a:ext cx="4525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600" b="1" dirty="0">
                <a:solidFill>
                  <a:srgbClr val="002060"/>
                </a:solidFill>
              </a:rPr>
              <a:t>Operatoria Actual</a:t>
            </a:r>
            <a:endParaRPr lang="es-CL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/>
      <p:bldP spid="15368" grpId="0" animBg="1"/>
      <p:bldP spid="15369" grpId="0"/>
      <p:bldP spid="15370" grpId="0" animBg="1"/>
      <p:bldP spid="15371" grpId="0"/>
      <p:bldP spid="15372" grpId="0" animBg="1"/>
      <p:bldP spid="153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25252"/>
            <a:ext cx="7272808" cy="738336"/>
          </a:xfrm>
        </p:spPr>
        <p:txBody>
          <a:bodyPr>
            <a:normAutofit/>
          </a:bodyPr>
          <a:lstStyle/>
          <a:p>
            <a:r>
              <a:rPr lang="es-CL" alt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Contexto </a:t>
            </a:r>
            <a:endParaRPr lang="es-ES" alt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5328592" cy="3888432"/>
          </a:xfrm>
        </p:spPr>
        <p:txBody>
          <a:bodyPr>
            <a:normAutofit/>
          </a:bodyPr>
          <a:lstStyle/>
          <a:p>
            <a:pPr algn="just"/>
            <a:r>
              <a:rPr lang="es-CL" altLang="es-CL" dirty="0" smtClean="0"/>
              <a:t>Mostrar ventajas y oportunidades que presenta la Región del Biobío, como Plataforma de Negocios y Servicios Logísticos de la Macro Zona Centro Sur de Chile</a:t>
            </a:r>
            <a:r>
              <a:rPr lang="es-CL" altLang="es-CL" dirty="0"/>
              <a:t>,</a:t>
            </a:r>
            <a:r>
              <a:rPr lang="es-CL" altLang="es-CL" dirty="0" smtClean="0"/>
              <a:t> como se relaciona con el comercio internacional y la importancia del trabajo público – privado.- </a:t>
            </a:r>
          </a:p>
          <a:p>
            <a:pPr marL="0" indent="0" algn="just">
              <a:buNone/>
            </a:pPr>
            <a:endParaRPr lang="es-CL" altLang="es-CL" dirty="0"/>
          </a:p>
          <a:p>
            <a:pPr algn="just"/>
            <a:endParaRPr lang="es-CL" altLang="es-CL" dirty="0" smtClean="0"/>
          </a:p>
          <a:p>
            <a:pPr algn="just"/>
            <a:endParaRPr lang="es-CL" altLang="es-CL" dirty="0" smtClean="0"/>
          </a:p>
          <a:p>
            <a:pPr algn="just"/>
            <a:endParaRPr lang="es-CL" altLang="es-CL" dirty="0" smtClean="0"/>
          </a:p>
        </p:txBody>
      </p:sp>
      <p:pic>
        <p:nvPicPr>
          <p:cNvPr id="1026" name="Picture 2" descr="https://encrypted-tbn1.gstatic.com/images?q=tbn:ANd9GcTeDrSPaF-9EgcG8gIrwyyoLPhLiwXSE6idkmt0Hn4_0_uGWb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2160240" cy="161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835968" y="4581128"/>
            <a:ext cx="532859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marc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23542" y="116632"/>
            <a:ext cx="620266" cy="6336704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3" name="2 Elipse"/>
          <p:cNvSpPr/>
          <p:nvPr/>
        </p:nvSpPr>
        <p:spPr>
          <a:xfrm>
            <a:off x="2843213" y="1484313"/>
            <a:ext cx="4492625" cy="4459287"/>
          </a:xfrm>
          <a:prstGeom prst="ellipse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927398" y="116632"/>
            <a:ext cx="1152128" cy="792088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 SELLOS</a:t>
            </a:r>
            <a:r>
              <a:rPr lang="es-CL" sz="1200" b="1" dirty="0"/>
              <a:t> </a:t>
            </a:r>
          </a:p>
          <a:p>
            <a:pPr algn="ctr">
              <a:defRPr/>
            </a:pPr>
            <a:r>
              <a:rPr lang="es-CL" sz="1200" b="1" dirty="0"/>
              <a:t>SAG - ADUANA</a:t>
            </a:r>
            <a:endParaRPr lang="es-CL" b="1" dirty="0"/>
          </a:p>
        </p:txBody>
      </p:sp>
      <p:sp>
        <p:nvSpPr>
          <p:cNvPr id="7" name="6 Rectángulo"/>
          <p:cNvSpPr/>
          <p:nvPr/>
        </p:nvSpPr>
        <p:spPr>
          <a:xfrm>
            <a:off x="927398" y="980728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BOOKING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27398" y="1772816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DUS-GUÍA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27398" y="2564904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NEPPEX VISACIÓN</a:t>
            </a:r>
          </a:p>
        </p:txBody>
      </p:sp>
      <p:pic>
        <p:nvPicPr>
          <p:cNvPr id="37908" name="Picture 4" descr="http://t3.gstatic.com/images?q=tbn:ANd9GcQVBDW9xrdIqx6Zax9C7OeT9VXRnvgOpVeQkB69DROq0yYl5hTB4A">
            <a:hlinkClick r:id="rId3" invalidUrl="http://www.google.cl/url?sa=i&amp;rct=j&amp;q=camion en container&amp;source=images&amp;cd=&amp;cad=rja&amp;docid=cLO5G97-dYZj0M&amp;tbnid=WNMHfWaFoP2Y1M:&amp;ved=0CAUQjRw&amp;url=http://peligroencontenedoresdetransporte.blogspot.com/&amp;ei=kzDnUdu9IIeu4APurYH4Aw&amp;bvm=bv.49478099,d.dmg&amp;psig=AFQjCNHDy9rgQ_6CUM0JFY7AphW4s9CyfA&amp;ust=1374192018485244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409825"/>
            <a:ext cx="2720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927398" y="3356992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CARTA T°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27398" y="4149080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DOC. IMO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27398" y="4941168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EARLY ARRIVAL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27398" y="5733256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LATE ARRIVAL</a:t>
            </a:r>
          </a:p>
        </p:txBody>
      </p:sp>
      <p:sp>
        <p:nvSpPr>
          <p:cNvPr id="5" name="4 Elipse"/>
          <p:cNvSpPr/>
          <p:nvPr/>
        </p:nvSpPr>
        <p:spPr>
          <a:xfrm>
            <a:off x="4211638" y="1557338"/>
            <a:ext cx="1800225" cy="5762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Inspección SAG</a:t>
            </a:r>
          </a:p>
        </p:txBody>
      </p:sp>
      <p:sp>
        <p:nvSpPr>
          <p:cNvPr id="17" name="16 Elipse"/>
          <p:cNvSpPr/>
          <p:nvPr/>
        </p:nvSpPr>
        <p:spPr>
          <a:xfrm>
            <a:off x="4211638" y="4508500"/>
            <a:ext cx="1800225" cy="577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Aforo Físico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08400" y="530225"/>
            <a:ext cx="2720975" cy="522288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1002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PRIMARIA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336110" y="116632"/>
            <a:ext cx="620266" cy="6336704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pic>
        <p:nvPicPr>
          <p:cNvPr id="37929" name="Picture 6" descr="http://media-s3.viva-images.com/vivastreet_cl/clad/4f/9/48616038/large/1.jpg?dt=61b55532aeec5e7e22bb85c650ad0c8a">
            <a:hlinkClick r:id="rId5" invalidUrl="http://www.google.cl/url?sa=i&amp;rct=j&amp;q=camion en 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343025"/>
            <a:ext cx="7874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0" name="Picture 14" descr="http://www.hamburgsud.com/group/media/hamburgsd/contentpictures/historyimages/2008riodelaplata.jpg">
            <a:hlinkClick r:id="rId7" invalidUrl="http://www.google.cl/url?sa=i&amp;rct=j&amp;q=NAVES LINERS&amp;source=images&amp;cd=&amp;cad=rja&amp;docid=EdYyQCD-HqkcwM&amp;tbnid=S5fC-O-eiBvv6M:&amp;ved=0CAUQjRw&amp;url=http://www.hamburgsud.com/group/es/corporatehome/aboutus/history/hamburgsdhistory.html&amp;ei=jDTnUYvnCNDi4AOHgoGQBg&amp;bvm=bv.49478099,d.dmg&amp;psig=AFQjCNFYPh3q2uFKmgUMCZsvedZCY7Wf6w&amp;ust=1374193158200026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557338"/>
            <a:ext cx="1092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6" descr="http://media-s3.viva-images.com/vivastreet_cl/clad/4f/9/48616038/large/1.jpg?dt=61b55532aeec5e7e22bb85c650ad0c8a">
            <a:hlinkClick r:id="rId5" invalidUrl="http://www.google.cl/url?sa=i&amp;rct=j&amp;q=camion en 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06625"/>
            <a:ext cx="787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6" descr="http://media-s3.viva-images.com/vivastreet_cl/clad/4f/9/48616038/large/1.jpg?dt=61b55532aeec5e7e22bb85c650ad0c8a">
            <a:hlinkClick r:id="rId5" invalidUrl="http://www.google.cl/url?sa=i&amp;rct=j&amp;q=camion en 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998788"/>
            <a:ext cx="787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3" name="Picture 6" descr="http://media-s3.viva-images.com/vivastreet_cl/clad/4f/9/48616038/large/1.jpg?dt=61b55532aeec5e7e22bb85c650ad0c8a">
            <a:hlinkClick r:id="rId5" invalidUrl="http://www.google.cl/url?sa=i&amp;rct=j&amp;q=camion en 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775075"/>
            <a:ext cx="787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4" name="Picture 6" descr="http://media-s3.viva-images.com/vivastreet_cl/clad/4f/9/48616038/large/1.jpg?dt=61b55532aeec5e7e22bb85c650ad0c8a">
            <a:hlinkClick r:id="rId5" invalidUrl="http://www.google.cl/url?sa=i&amp;rct=j&amp;q=camion en 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67238"/>
            <a:ext cx="787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Picture 6" descr="http://media-s3.viva-images.com/vivastreet_cl/clad/4f/9/48616038/large/1.jpg?dt=61b55532aeec5e7e22bb85c650ad0c8a">
            <a:hlinkClick r:id="rId5" invalidUrl="http://www.google.cl/url?sa=i&amp;rct=j&amp;q=camion en 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300663"/>
            <a:ext cx="787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6" descr="http://media-s3.viva-images.com/vivastreet_cl/clad/4f/9/48616038/large/1.jpg?dt=61b55532aeec5e7e22bb85c650ad0c8a">
            <a:hlinkClick r:id="rId5" invalidUrl="http://www.google.cl/url?sa=i&amp;rct=j&amp;q=camion en contENEDOR&amp;source=images&amp;cd=&amp;cad=rja&amp;docid=ojaaLmyWDUVYyM&amp;tbnid=YeRgoelyagCDNM:&amp;ved=0CAUQjRw&amp;url=http://www.vivastreet.cl/traslados+casablanca/transporte---contenedores-20-y-40-pies---camion-pluma-/48616038&amp;ei=FDPnUf2POLXF4APc0YC4CA&amp;bvm=bv.49478099,d.dmg&amp;psig=AFQjCNGq8ELdhMz2Nm9DABBxfow2kgmj1w&amp;ust=137419274310275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9275"/>
            <a:ext cx="7874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7" name="Picture 4" descr="http://www.100pies.net/Gifs/Transporte-Terrestre/Semaforos/semaforo-04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349500"/>
            <a:ext cx="4762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47864" y="2393592"/>
            <a:ext cx="360040" cy="2078110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C</a:t>
            </a:r>
          </a:p>
          <a:p>
            <a:pPr algn="ctr">
              <a:defRPr/>
            </a:pPr>
            <a:r>
              <a:rPr lang="es-CL" b="1" dirty="0"/>
              <a:t>A</a:t>
            </a:r>
          </a:p>
          <a:p>
            <a:pPr algn="ctr">
              <a:defRPr/>
            </a:pPr>
            <a:r>
              <a:rPr lang="es-CL" b="1" dirty="0"/>
              <a:t>N</a:t>
            </a:r>
          </a:p>
          <a:p>
            <a:pPr algn="ctr">
              <a:defRPr/>
            </a:pPr>
            <a:r>
              <a:rPr lang="es-CL" b="1" dirty="0"/>
              <a:t>C</a:t>
            </a:r>
          </a:p>
          <a:p>
            <a:pPr algn="ctr">
              <a:defRPr/>
            </a:pPr>
            <a:r>
              <a:rPr lang="es-CL" b="1" dirty="0"/>
              <a:t>E</a:t>
            </a:r>
          </a:p>
          <a:p>
            <a:pPr algn="ctr">
              <a:defRPr/>
            </a:pPr>
            <a:r>
              <a:rPr lang="es-CL" b="1" dirty="0"/>
              <a:t>L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516216" y="2376176"/>
            <a:ext cx="360040" cy="2095526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R</a:t>
            </a:r>
          </a:p>
          <a:p>
            <a:pPr algn="ctr">
              <a:defRPr/>
            </a:pPr>
            <a:r>
              <a:rPr lang="es-CL" b="1" dirty="0"/>
              <a:t>O</a:t>
            </a:r>
          </a:p>
          <a:p>
            <a:pPr algn="ctr">
              <a:defRPr/>
            </a:pPr>
            <a:r>
              <a:rPr lang="es-CL" b="1" dirty="0"/>
              <a:t>L</a:t>
            </a:r>
          </a:p>
          <a:p>
            <a:pPr algn="ctr">
              <a:defRPr/>
            </a:pPr>
            <a:r>
              <a:rPr lang="es-CL" b="1" dirty="0"/>
              <a:t>E</a:t>
            </a:r>
          </a:p>
          <a:p>
            <a:pPr algn="ctr">
              <a:defRPr/>
            </a:pPr>
            <a:r>
              <a:rPr lang="es-CL" b="1" dirty="0"/>
              <a:t>OS</a:t>
            </a:r>
          </a:p>
        </p:txBody>
      </p:sp>
      <p:pic>
        <p:nvPicPr>
          <p:cNvPr id="37944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130800"/>
            <a:ext cx="9826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954051" y="116632"/>
            <a:ext cx="1152128" cy="792088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 SELLOS</a:t>
            </a:r>
            <a:r>
              <a:rPr lang="es-CL" sz="1200" b="1" dirty="0"/>
              <a:t> </a:t>
            </a:r>
          </a:p>
          <a:p>
            <a:pPr algn="ctr">
              <a:defRPr/>
            </a:pPr>
            <a:r>
              <a:rPr lang="es-CL" sz="1200" b="1" dirty="0"/>
              <a:t>SAG - ADUANA</a:t>
            </a:r>
            <a:endParaRPr lang="es-CL" b="1" dirty="0"/>
          </a:p>
        </p:txBody>
      </p:sp>
      <p:sp>
        <p:nvSpPr>
          <p:cNvPr id="31" name="30 Rectángulo"/>
          <p:cNvSpPr/>
          <p:nvPr/>
        </p:nvSpPr>
        <p:spPr>
          <a:xfrm>
            <a:off x="954051" y="2564904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NEPPEX VISACIÓN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954051" y="3356992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CARTA T°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954051" y="4149080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DOC. IMO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954051" y="4941168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EARLY ARRIVAL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954051" y="5733256"/>
            <a:ext cx="1152128" cy="720080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LATE ARRIVAL</a:t>
            </a:r>
          </a:p>
        </p:txBody>
      </p:sp>
    </p:spTree>
    <p:extLst>
      <p:ext uri="{BB962C8B-B14F-4D97-AF65-F5344CB8AC3E}">
        <p14:creationId xmlns:p14="http://schemas.microsoft.com/office/powerpoint/2010/main" val="16112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38250"/>
            <a:ext cx="53832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0" y="-26988"/>
            <a:ext cx="622776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CL" sz="3000" u="sng" dirty="0">
              <a:solidFill>
                <a:schemeClr val="bg1"/>
              </a:solidFill>
            </a:endParaRPr>
          </a:p>
          <a:p>
            <a:r>
              <a:rPr lang="es-CL" sz="3600" b="1" dirty="0">
                <a:solidFill>
                  <a:srgbClr val="002060"/>
                </a:solidFill>
              </a:rPr>
              <a:t>Impactos</a:t>
            </a:r>
          </a:p>
          <a:p>
            <a:endParaRPr lang="es-CL" sz="3000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es-CL" sz="3000" dirty="0">
                <a:solidFill>
                  <a:srgbClr val="002060"/>
                </a:solidFill>
              </a:rPr>
              <a:t> Congestión</a:t>
            </a:r>
            <a:endParaRPr lang="es-CL" sz="2400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es-CL" sz="3000" dirty="0">
                <a:solidFill>
                  <a:srgbClr val="002060"/>
                </a:solidFill>
              </a:rPr>
              <a:t> Contaminación </a:t>
            </a:r>
          </a:p>
          <a:p>
            <a:pPr>
              <a:buFontTx/>
              <a:buChar char="•"/>
            </a:pPr>
            <a:r>
              <a:rPr lang="es-CL" sz="3000" dirty="0">
                <a:solidFill>
                  <a:srgbClr val="002060"/>
                </a:solidFill>
              </a:rPr>
              <a:t> Ineficiencias </a:t>
            </a:r>
          </a:p>
          <a:p>
            <a:pPr>
              <a:buFontTx/>
              <a:buChar char="•"/>
            </a:pPr>
            <a:r>
              <a:rPr lang="es-CL" sz="3000" dirty="0">
                <a:solidFill>
                  <a:srgbClr val="002060"/>
                </a:solidFill>
              </a:rPr>
              <a:t> Extra - Costos</a:t>
            </a:r>
          </a:p>
          <a:p>
            <a:pPr>
              <a:buFontTx/>
              <a:buChar char="•"/>
            </a:pPr>
            <a:r>
              <a:rPr lang="es-CL" sz="3000" dirty="0">
                <a:solidFill>
                  <a:srgbClr val="002060"/>
                </a:solidFill>
              </a:rPr>
              <a:t> Insatisfacción</a:t>
            </a:r>
          </a:p>
          <a:p>
            <a:pPr>
              <a:buFontTx/>
              <a:buChar char="•"/>
            </a:pPr>
            <a:r>
              <a:rPr lang="es-CL" sz="3000" dirty="0">
                <a:solidFill>
                  <a:srgbClr val="002060"/>
                </a:solidFill>
              </a:rPr>
              <a:t> (-) Mercados</a:t>
            </a:r>
          </a:p>
          <a:p>
            <a:endParaRPr lang="es-CL" sz="3000" dirty="0">
              <a:solidFill>
                <a:schemeClr val="bg1"/>
              </a:solidFill>
            </a:endParaRPr>
          </a:p>
          <a:p>
            <a:endParaRPr lang="es-CL" sz="3000" dirty="0">
              <a:solidFill>
                <a:schemeClr val="bg1"/>
              </a:solidFill>
            </a:endParaRPr>
          </a:p>
          <a:p>
            <a:endParaRPr lang="es-CL" sz="3000" dirty="0">
              <a:solidFill>
                <a:schemeClr val="bg1"/>
              </a:solidFill>
            </a:endParaRPr>
          </a:p>
          <a:p>
            <a:endParaRPr lang="es-C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0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0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0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0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0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0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0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0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7" name="Text Box 43"/>
          <p:cNvSpPr txBox="1">
            <a:spLocks noChangeArrowheads="1"/>
          </p:cNvSpPr>
          <p:nvPr/>
        </p:nvSpPr>
        <p:spPr bwMode="auto">
          <a:xfrm>
            <a:off x="293688" y="342900"/>
            <a:ext cx="523398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3600" b="1" dirty="0">
                <a:solidFill>
                  <a:srgbClr val="002060"/>
                </a:solidFill>
              </a:rPr>
              <a:t>Propuesta de Solución</a:t>
            </a:r>
          </a:p>
          <a:p>
            <a:pPr eaLnBrk="1" hangingPunct="1"/>
            <a:endParaRPr lang="es-CL" sz="2400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 </a:t>
            </a:r>
            <a:r>
              <a:rPr lang="es-CL" sz="2800" b="1" dirty="0">
                <a:solidFill>
                  <a:srgbClr val="002060"/>
                </a:solidFill>
              </a:rPr>
              <a:t>Integración</a:t>
            </a:r>
          </a:p>
          <a:p>
            <a:pPr eaLnBrk="1" hangingPunct="1">
              <a:buFontTx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 Visibilidad</a:t>
            </a:r>
          </a:p>
          <a:p>
            <a:pPr eaLnBrk="1" hangingPunct="1">
              <a:buFontTx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 Información</a:t>
            </a:r>
          </a:p>
          <a:p>
            <a:pPr eaLnBrk="1" hangingPunct="1">
              <a:buFontTx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 Requisitos</a:t>
            </a:r>
          </a:p>
          <a:p>
            <a:pPr eaLnBrk="1" hangingPunct="1">
              <a:buFontTx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 Fiscalización</a:t>
            </a:r>
          </a:p>
          <a:p>
            <a:pPr eaLnBrk="1" hangingPunct="1">
              <a:buFontTx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 Flujos</a:t>
            </a:r>
          </a:p>
          <a:p>
            <a:pPr eaLnBrk="1" hangingPunct="1">
              <a:buFontTx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 Estándares</a:t>
            </a:r>
          </a:p>
        </p:txBody>
      </p:sp>
      <p:grpSp>
        <p:nvGrpSpPr>
          <p:cNvPr id="39939" name="Group 43"/>
          <p:cNvGrpSpPr>
            <a:grpSpLocks/>
          </p:cNvGrpSpPr>
          <p:nvPr/>
        </p:nvGrpSpPr>
        <p:grpSpPr bwMode="auto">
          <a:xfrm>
            <a:off x="3636963" y="1052513"/>
            <a:ext cx="5256212" cy="5092700"/>
            <a:chOff x="2291" y="948"/>
            <a:chExt cx="3311" cy="3208"/>
          </a:xfrm>
        </p:grpSpPr>
        <p:sp>
          <p:nvSpPr>
            <p:cNvPr id="39941" name="Oval 2"/>
            <p:cNvSpPr>
              <a:spLocks noChangeArrowheads="1"/>
            </p:cNvSpPr>
            <p:nvPr/>
          </p:nvSpPr>
          <p:spPr bwMode="auto">
            <a:xfrm>
              <a:off x="3249" y="948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42" name="Text Box 3"/>
            <p:cNvSpPr txBox="1">
              <a:spLocks noChangeArrowheads="1"/>
            </p:cNvSpPr>
            <p:nvPr/>
          </p:nvSpPr>
          <p:spPr bwMode="auto">
            <a:xfrm>
              <a:off x="3337" y="1103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SAG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43" name="Oval 5"/>
            <p:cNvSpPr>
              <a:spLocks noChangeArrowheads="1"/>
            </p:cNvSpPr>
            <p:nvPr/>
          </p:nvSpPr>
          <p:spPr bwMode="auto">
            <a:xfrm>
              <a:off x="2640" y="1208"/>
              <a:ext cx="609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2727" y="1277"/>
              <a:ext cx="43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Puertos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45" name="Oval 7"/>
            <p:cNvSpPr>
              <a:spLocks noChangeArrowheads="1"/>
            </p:cNvSpPr>
            <p:nvPr/>
          </p:nvSpPr>
          <p:spPr bwMode="auto">
            <a:xfrm>
              <a:off x="4034" y="948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4121" y="1017"/>
              <a:ext cx="43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Export</a:t>
              </a:r>
              <a:r>
                <a:rPr lang="es-CL" sz="800" dirty="0">
                  <a:solidFill>
                    <a:srgbClr val="FFFFFF"/>
                  </a:solidFill>
                </a:rPr>
                <a:t>.</a:t>
              </a:r>
              <a:endParaRPr lang="es-CL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47" name="Oval 9"/>
            <p:cNvSpPr>
              <a:spLocks noChangeArrowheads="1"/>
            </p:cNvSpPr>
            <p:nvPr/>
          </p:nvSpPr>
          <p:spPr bwMode="auto">
            <a:xfrm>
              <a:off x="2291" y="1833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2291" y="1902"/>
              <a:ext cx="6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Centro</a:t>
              </a: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Consolidado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49" name="Oval 11"/>
            <p:cNvSpPr>
              <a:spLocks noChangeArrowheads="1"/>
            </p:cNvSpPr>
            <p:nvPr/>
          </p:nvSpPr>
          <p:spPr bwMode="auto">
            <a:xfrm>
              <a:off x="2291" y="2613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50" name="Text Box 12"/>
            <p:cNvSpPr txBox="1">
              <a:spLocks noChangeArrowheads="1"/>
            </p:cNvSpPr>
            <p:nvPr/>
          </p:nvSpPr>
          <p:spPr bwMode="auto">
            <a:xfrm>
              <a:off x="2378" y="2682"/>
              <a:ext cx="523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Forwarder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51" name="Oval 13"/>
            <p:cNvSpPr>
              <a:spLocks noChangeArrowheads="1"/>
            </p:cNvSpPr>
            <p:nvPr/>
          </p:nvSpPr>
          <p:spPr bwMode="auto">
            <a:xfrm>
              <a:off x="2640" y="3220"/>
              <a:ext cx="609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52" name="Text Box 14"/>
            <p:cNvSpPr txBox="1">
              <a:spLocks noChangeArrowheads="1"/>
            </p:cNvSpPr>
            <p:nvPr/>
          </p:nvSpPr>
          <p:spPr bwMode="auto">
            <a:xfrm>
              <a:off x="2727" y="3289"/>
              <a:ext cx="43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Aduana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53" name="Oval 15"/>
            <p:cNvSpPr>
              <a:spLocks noChangeArrowheads="1"/>
            </p:cNvSpPr>
            <p:nvPr/>
          </p:nvSpPr>
          <p:spPr bwMode="auto">
            <a:xfrm>
              <a:off x="3249" y="3549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54" name="Text Box 16"/>
            <p:cNvSpPr txBox="1">
              <a:spLocks noChangeArrowheads="1"/>
            </p:cNvSpPr>
            <p:nvPr/>
          </p:nvSpPr>
          <p:spPr bwMode="auto">
            <a:xfrm>
              <a:off x="3249" y="3618"/>
              <a:ext cx="6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Sernapesca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55" name="Oval 17"/>
            <p:cNvSpPr>
              <a:spLocks noChangeArrowheads="1"/>
            </p:cNvSpPr>
            <p:nvPr/>
          </p:nvSpPr>
          <p:spPr bwMode="auto">
            <a:xfrm>
              <a:off x="4034" y="3567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56" name="Text Box 18"/>
            <p:cNvSpPr txBox="1">
              <a:spLocks noChangeArrowheads="1"/>
            </p:cNvSpPr>
            <p:nvPr/>
          </p:nvSpPr>
          <p:spPr bwMode="auto">
            <a:xfrm>
              <a:off x="4034" y="3636"/>
              <a:ext cx="6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Autoridad</a:t>
              </a: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Marítima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57" name="Oval 19"/>
            <p:cNvSpPr>
              <a:spLocks noChangeArrowheads="1"/>
            </p:cNvSpPr>
            <p:nvPr/>
          </p:nvSpPr>
          <p:spPr bwMode="auto">
            <a:xfrm>
              <a:off x="4992" y="2595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58" name="Text Box 20"/>
            <p:cNvSpPr txBox="1">
              <a:spLocks noChangeArrowheads="1"/>
            </p:cNvSpPr>
            <p:nvPr/>
          </p:nvSpPr>
          <p:spPr bwMode="auto">
            <a:xfrm>
              <a:off x="5079" y="2664"/>
              <a:ext cx="436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Línea</a:t>
              </a: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Naviera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59" name="Oval 21"/>
            <p:cNvSpPr>
              <a:spLocks noChangeArrowheads="1"/>
            </p:cNvSpPr>
            <p:nvPr/>
          </p:nvSpPr>
          <p:spPr bwMode="auto">
            <a:xfrm>
              <a:off x="4992" y="1833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60" name="Text Box 22"/>
            <p:cNvSpPr txBox="1">
              <a:spLocks noChangeArrowheads="1"/>
            </p:cNvSpPr>
            <p:nvPr/>
          </p:nvSpPr>
          <p:spPr bwMode="auto">
            <a:xfrm>
              <a:off x="5079" y="1902"/>
              <a:ext cx="436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Agencia</a:t>
              </a: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Naves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61" name="Oval 23"/>
            <p:cNvSpPr>
              <a:spLocks noChangeArrowheads="1"/>
            </p:cNvSpPr>
            <p:nvPr/>
          </p:nvSpPr>
          <p:spPr bwMode="auto">
            <a:xfrm>
              <a:off x="4644" y="1226"/>
              <a:ext cx="609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62" name="Text Box 24"/>
            <p:cNvSpPr txBox="1">
              <a:spLocks noChangeArrowheads="1"/>
            </p:cNvSpPr>
            <p:nvPr/>
          </p:nvSpPr>
          <p:spPr bwMode="auto">
            <a:xfrm>
              <a:off x="4731" y="1295"/>
              <a:ext cx="43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Agencia</a:t>
              </a: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Aduana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39963" name="Oval 25"/>
            <p:cNvSpPr>
              <a:spLocks noChangeArrowheads="1"/>
            </p:cNvSpPr>
            <p:nvPr/>
          </p:nvSpPr>
          <p:spPr bwMode="auto">
            <a:xfrm>
              <a:off x="4731" y="3220"/>
              <a:ext cx="610" cy="589"/>
            </a:xfrm>
            <a:prstGeom prst="ellipse">
              <a:avLst/>
            </a:prstGeom>
            <a:gradFill rotWithShape="1">
              <a:gsLst>
                <a:gs pos="0">
                  <a:srgbClr val="181818"/>
                </a:gs>
                <a:gs pos="50000">
                  <a:srgbClr val="333333"/>
                </a:gs>
                <a:gs pos="100000">
                  <a:srgbClr val="18181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3000" i="1" dirty="0">
                <a:solidFill>
                  <a:schemeClr val="bg1"/>
                </a:solidFill>
              </a:endParaRPr>
            </a:p>
          </p:txBody>
        </p:sp>
        <p:sp>
          <p:nvSpPr>
            <p:cNvPr id="39964" name="Text Box 26"/>
            <p:cNvSpPr txBox="1">
              <a:spLocks noChangeArrowheads="1"/>
            </p:cNvSpPr>
            <p:nvPr/>
          </p:nvSpPr>
          <p:spPr bwMode="auto">
            <a:xfrm>
              <a:off x="4731" y="3289"/>
              <a:ext cx="6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s-CL" sz="8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Empresas</a:t>
              </a:r>
            </a:p>
            <a:p>
              <a:pPr algn="ctr" eaLnBrk="1" hangingPunct="1"/>
              <a:r>
                <a:rPr lang="es-CL" sz="1000" dirty="0">
                  <a:solidFill>
                    <a:srgbClr val="FFFFFF"/>
                  </a:solidFill>
                </a:rPr>
                <a:t>Transportes</a:t>
              </a:r>
              <a:endParaRPr lang="es-CL" sz="1000" i="1" dirty="0">
                <a:solidFill>
                  <a:schemeClr val="bg1"/>
                </a:solidFill>
              </a:endParaRPr>
            </a:p>
          </p:txBody>
        </p:sp>
        <p:pic>
          <p:nvPicPr>
            <p:cNvPr id="3996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1985"/>
              <a:ext cx="1202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Line 28"/>
            <p:cNvSpPr>
              <a:spLocks noChangeShapeType="1"/>
            </p:cNvSpPr>
            <p:nvPr/>
          </p:nvSpPr>
          <p:spPr bwMode="auto">
            <a:xfrm>
              <a:off x="3656" y="1555"/>
              <a:ext cx="87" cy="4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67" name="Line 29"/>
            <p:cNvSpPr>
              <a:spLocks noChangeShapeType="1"/>
            </p:cNvSpPr>
            <p:nvPr/>
          </p:nvSpPr>
          <p:spPr bwMode="auto">
            <a:xfrm>
              <a:off x="3133" y="1728"/>
              <a:ext cx="246" cy="2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68" name="Line 30"/>
            <p:cNvSpPr>
              <a:spLocks noChangeShapeType="1"/>
            </p:cNvSpPr>
            <p:nvPr/>
          </p:nvSpPr>
          <p:spPr bwMode="auto">
            <a:xfrm>
              <a:off x="2959" y="2162"/>
              <a:ext cx="436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69" name="Line 31"/>
            <p:cNvSpPr>
              <a:spLocks noChangeShapeType="1"/>
            </p:cNvSpPr>
            <p:nvPr/>
          </p:nvSpPr>
          <p:spPr bwMode="auto">
            <a:xfrm flipV="1">
              <a:off x="2872" y="2682"/>
              <a:ext cx="523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0" name="Line 32"/>
            <p:cNvSpPr>
              <a:spLocks noChangeShapeType="1"/>
            </p:cNvSpPr>
            <p:nvPr/>
          </p:nvSpPr>
          <p:spPr bwMode="auto">
            <a:xfrm flipV="1">
              <a:off x="3133" y="3029"/>
              <a:ext cx="349" cy="26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1" name="Line 33"/>
            <p:cNvSpPr>
              <a:spLocks noChangeShapeType="1"/>
            </p:cNvSpPr>
            <p:nvPr/>
          </p:nvSpPr>
          <p:spPr bwMode="auto">
            <a:xfrm flipV="1">
              <a:off x="3656" y="3116"/>
              <a:ext cx="87" cy="4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2" name="Line 34"/>
            <p:cNvSpPr>
              <a:spLocks noChangeShapeType="1"/>
            </p:cNvSpPr>
            <p:nvPr/>
          </p:nvSpPr>
          <p:spPr bwMode="auto">
            <a:xfrm flipH="1" flipV="1">
              <a:off x="4179" y="3116"/>
              <a:ext cx="87" cy="4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3" name="Line 35"/>
            <p:cNvSpPr>
              <a:spLocks noChangeShapeType="1"/>
            </p:cNvSpPr>
            <p:nvPr/>
          </p:nvSpPr>
          <p:spPr bwMode="auto">
            <a:xfrm flipH="1" flipV="1">
              <a:off x="4527" y="3029"/>
              <a:ext cx="262" cy="26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4" name="Line 36"/>
            <p:cNvSpPr>
              <a:spLocks noChangeShapeType="1"/>
            </p:cNvSpPr>
            <p:nvPr/>
          </p:nvSpPr>
          <p:spPr bwMode="auto">
            <a:xfrm flipH="1" flipV="1">
              <a:off x="4527" y="2682"/>
              <a:ext cx="436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5" name="Line 37"/>
            <p:cNvSpPr>
              <a:spLocks noChangeShapeType="1"/>
            </p:cNvSpPr>
            <p:nvPr/>
          </p:nvSpPr>
          <p:spPr bwMode="auto">
            <a:xfrm flipH="1">
              <a:off x="4615" y="2162"/>
              <a:ext cx="348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6" name="Line 38"/>
            <p:cNvSpPr>
              <a:spLocks noChangeShapeType="1"/>
            </p:cNvSpPr>
            <p:nvPr/>
          </p:nvSpPr>
          <p:spPr bwMode="auto">
            <a:xfrm flipH="1">
              <a:off x="4527" y="1728"/>
              <a:ext cx="175" cy="26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977" name="Line 39"/>
            <p:cNvSpPr>
              <a:spLocks noChangeShapeType="1"/>
            </p:cNvSpPr>
            <p:nvPr/>
          </p:nvSpPr>
          <p:spPr bwMode="auto">
            <a:xfrm flipH="1">
              <a:off x="4179" y="1555"/>
              <a:ext cx="87" cy="4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</p:grpSp>
      <p:pic>
        <p:nvPicPr>
          <p:cNvPr id="39940" name="Picture 4" descr="http://www.100pies.net/Gifs/Transporte-Terrestre/Semaforos/semaforo-04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93503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9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24500"/>
          <a:stretch/>
        </p:blipFill>
        <p:spPr>
          <a:xfrm flipH="1">
            <a:off x="3661080" y="3291945"/>
            <a:ext cx="414179" cy="821818"/>
          </a:xfrm>
          <a:prstGeom prst="rect">
            <a:avLst/>
          </a:prstGeom>
        </p:spPr>
      </p:pic>
      <p:grpSp>
        <p:nvGrpSpPr>
          <p:cNvPr id="88" name="87 Grupo"/>
          <p:cNvGrpSpPr/>
          <p:nvPr/>
        </p:nvGrpSpPr>
        <p:grpSpPr>
          <a:xfrm>
            <a:off x="3270803" y="2636912"/>
            <a:ext cx="869149" cy="839279"/>
            <a:chOff x="6798313" y="817397"/>
            <a:chExt cx="869149" cy="839279"/>
          </a:xfrm>
        </p:grpSpPr>
        <p:pic>
          <p:nvPicPr>
            <p:cNvPr id="92" name="9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805" y="817397"/>
              <a:ext cx="405246" cy="398569"/>
            </a:xfrm>
            <a:prstGeom prst="rect">
              <a:avLst/>
            </a:prstGeom>
          </p:spPr>
        </p:pic>
        <p:sp>
          <p:nvSpPr>
            <p:cNvPr id="93" name="92 CuadroTexto"/>
            <p:cNvSpPr txBox="1"/>
            <p:nvPr/>
          </p:nvSpPr>
          <p:spPr>
            <a:xfrm>
              <a:off x="6798313" y="1195011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Camión </a:t>
              </a:r>
            </a:p>
            <a:p>
              <a:pPr algn="ctr"/>
              <a:r>
                <a:rPr lang="es-CL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Disponible</a:t>
              </a:r>
              <a:endPara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383769" y="1784283"/>
            <a:ext cx="2330278" cy="1492942"/>
            <a:chOff x="5960630" y="3997868"/>
            <a:chExt cx="2330278" cy="1492942"/>
          </a:xfrm>
        </p:grpSpPr>
        <p:grpSp>
          <p:nvGrpSpPr>
            <p:cNvPr id="6" name="5 Grupo"/>
            <p:cNvGrpSpPr/>
            <p:nvPr/>
          </p:nvGrpSpPr>
          <p:grpSpPr>
            <a:xfrm>
              <a:off x="5960630" y="4324342"/>
              <a:ext cx="2067754" cy="1166468"/>
              <a:chOff x="7998843" y="3666878"/>
              <a:chExt cx="2067754" cy="1166468"/>
            </a:xfrm>
          </p:grpSpPr>
          <p:pic>
            <p:nvPicPr>
              <p:cNvPr id="8" name="Picture 17" descr="C:\Users\DANIELA PROINTEC\AppData\Local\Microsoft\Windows\Temporary Internet Files\Content.IE5\X5SP8PLI\MC900279910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8843" y="3666878"/>
                <a:ext cx="846522" cy="746284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sp>
            <p:nvSpPr>
              <p:cNvPr id="9" name="24 CuadroTexto"/>
              <p:cNvSpPr txBox="1">
                <a:spLocks noChangeArrowheads="1"/>
              </p:cNvSpPr>
              <p:nvPr/>
            </p:nvSpPr>
            <p:spPr bwMode="auto">
              <a:xfrm>
                <a:off x="8050373" y="4571736"/>
                <a:ext cx="201622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4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13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MX" altLang="es-MX" sz="1050" dirty="0" smtClean="0">
                    <a:cs typeface="Arial" charset="0"/>
                  </a:rPr>
                  <a:t>TERMINAL</a:t>
                </a:r>
                <a:endParaRPr lang="es-MX" altLang="es-MX" sz="1050" dirty="0">
                  <a:cs typeface="Arial" charset="0"/>
                </a:endParaRPr>
              </a:p>
            </p:txBody>
          </p:sp>
        </p:grpSp>
        <p:pic>
          <p:nvPicPr>
            <p:cNvPr id="7" name="Picture 19" descr="C:\Users\DANIELA PROINTEC\AppData\Local\Microsoft\Windows\Temporary Internet Files\Content.IE5\6UQ0X9WQ\MC90015757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28" y="3997868"/>
              <a:ext cx="1691680" cy="1138943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  <p:sp>
        <p:nvSpPr>
          <p:cNvPr id="10" name="9 CuadroTexto"/>
          <p:cNvSpPr txBox="1"/>
          <p:nvPr/>
        </p:nvSpPr>
        <p:spPr>
          <a:xfrm>
            <a:off x="4075259" y="1431439"/>
            <a:ext cx="2656981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NODO 3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1" name="Picture 13" descr="C:\Users\DANIELA PROINTEC\AppData\Local\Microsoft\Windows\Temporary Internet Files\Content.IE5\503A1337\MC9000300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1" y="1895089"/>
            <a:ext cx="9255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3 CuadroTexto"/>
          <p:cNvSpPr txBox="1">
            <a:spLocks noChangeArrowheads="1"/>
          </p:cNvSpPr>
          <p:nvPr/>
        </p:nvSpPr>
        <p:spPr bwMode="auto">
          <a:xfrm>
            <a:off x="68104" y="3070121"/>
            <a:ext cx="19731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050" dirty="0" smtClean="0">
                <a:cs typeface="Arial" charset="0"/>
              </a:rPr>
              <a:t>PLANTA / CENTRO DE CONSOLIDACIÓN</a:t>
            </a:r>
            <a:endParaRPr lang="es-MX" altLang="es-MX" sz="1050" dirty="0"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0769" y="1412776"/>
            <a:ext cx="2656981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NODO 1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71203" y="4455400"/>
            <a:ext cx="2656981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NODO 2</a:t>
            </a:r>
            <a:endParaRPr lang="es-CL" b="1" dirty="0">
              <a:solidFill>
                <a:schemeClr val="bg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179194" y="4959455"/>
            <a:ext cx="1688950" cy="1444979"/>
            <a:chOff x="777088" y="3590388"/>
            <a:chExt cx="2979269" cy="2244933"/>
          </a:xfrm>
        </p:grpSpPr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7"/>
            <a:stretch>
              <a:fillRect/>
            </a:stretch>
          </p:blipFill>
          <p:spPr bwMode="auto">
            <a:xfrm>
              <a:off x="777088" y="3590388"/>
              <a:ext cx="2757978" cy="18113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6 CuadroTexto"/>
            <p:cNvSpPr txBox="1">
              <a:spLocks noChangeArrowheads="1"/>
            </p:cNvSpPr>
            <p:nvPr/>
          </p:nvSpPr>
          <p:spPr bwMode="auto">
            <a:xfrm>
              <a:off x="777088" y="5428881"/>
              <a:ext cx="2979269" cy="406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4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13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MX" sz="1050" dirty="0" smtClean="0">
                  <a:cs typeface="Arial" charset="0"/>
                </a:rPr>
                <a:t>ANTEPUERTO</a:t>
              </a:r>
              <a:endParaRPr lang="es-MX" altLang="es-MX" sz="1050" dirty="0">
                <a:cs typeface="Arial" charset="0"/>
              </a:endParaRPr>
            </a:p>
          </p:txBody>
        </p:sp>
      </p:grpSp>
      <p:pic>
        <p:nvPicPr>
          <p:cNvPr id="18" name="Picture 11" descr="C:\Users\DANIELA PROINTEC\AppData\Local\Microsoft\Windows\Temporary Internet Files\Content.IE5\6CW46FR7\MC90031122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32" y="2673226"/>
            <a:ext cx="1336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80908" y="4178401"/>
            <a:ext cx="9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a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</a:t>
            </a:r>
          </a:p>
        </p:txBody>
      </p:sp>
      <p:cxnSp>
        <p:nvCxnSpPr>
          <p:cNvPr id="20" name="8 Conector recto"/>
          <p:cNvCxnSpPr>
            <a:cxnSpLocks noChangeShapeType="1"/>
          </p:cNvCxnSpPr>
          <p:nvPr/>
        </p:nvCxnSpPr>
        <p:spPr bwMode="auto">
          <a:xfrm>
            <a:off x="905741" y="3429032"/>
            <a:ext cx="148936" cy="64978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20 Conector recto"/>
          <p:cNvCxnSpPr/>
          <p:nvPr/>
        </p:nvCxnSpPr>
        <p:spPr>
          <a:xfrm>
            <a:off x="7164288" y="1866221"/>
            <a:ext cx="0" cy="49471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7164288" y="1412776"/>
            <a:ext cx="1872208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Zona Primaria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57" y="1800162"/>
            <a:ext cx="1015056" cy="1107132"/>
          </a:xfrm>
          <a:prstGeom prst="rect">
            <a:avLst/>
          </a:prstGeom>
        </p:spPr>
      </p:pic>
      <p:grpSp>
        <p:nvGrpSpPr>
          <p:cNvPr id="37" name="36 Grupo"/>
          <p:cNvGrpSpPr/>
          <p:nvPr/>
        </p:nvGrpSpPr>
        <p:grpSpPr>
          <a:xfrm>
            <a:off x="7212293" y="681481"/>
            <a:ext cx="772706" cy="676726"/>
            <a:chOff x="498877" y="4640066"/>
            <a:chExt cx="2119008" cy="2244261"/>
          </a:xfrm>
        </p:grpSpPr>
        <p:pic>
          <p:nvPicPr>
            <p:cNvPr id="35" name="34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2" y="4640066"/>
              <a:ext cx="1905000" cy="1905000"/>
            </a:xfrm>
            <a:prstGeom prst="rect">
              <a:avLst/>
            </a:prstGeom>
          </p:spPr>
        </p:pic>
        <p:sp>
          <p:nvSpPr>
            <p:cNvPr id="36" name="35 CuadroTexto"/>
            <p:cNvSpPr txBox="1"/>
            <p:nvPr/>
          </p:nvSpPr>
          <p:spPr>
            <a:xfrm>
              <a:off x="498877" y="5735838"/>
              <a:ext cx="2119008" cy="114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GUÍA </a:t>
              </a:r>
            </a:p>
            <a:p>
              <a:pPr algn="ctr"/>
              <a:r>
                <a:rPr lang="es-CL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DESPACHO</a:t>
              </a:r>
              <a:endParaRPr lang="es-C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38 CuadroTexto"/>
          <p:cNvSpPr txBox="1"/>
          <p:nvPr/>
        </p:nvSpPr>
        <p:spPr>
          <a:xfrm>
            <a:off x="2267744" y="2026895"/>
            <a:ext cx="9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Salida de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</a:t>
            </a:r>
            <a:endPara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8 Conector recto"/>
          <p:cNvCxnSpPr>
            <a:cxnSpLocks noChangeShapeType="1"/>
          </p:cNvCxnSpPr>
          <p:nvPr/>
        </p:nvCxnSpPr>
        <p:spPr bwMode="auto">
          <a:xfrm>
            <a:off x="1529259" y="2353728"/>
            <a:ext cx="6577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8 Conector recto"/>
          <p:cNvCxnSpPr>
            <a:cxnSpLocks noChangeShapeType="1"/>
          </p:cNvCxnSpPr>
          <p:nvPr/>
        </p:nvCxnSpPr>
        <p:spPr bwMode="auto">
          <a:xfrm flipV="1">
            <a:off x="2722557" y="2878939"/>
            <a:ext cx="594235" cy="882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4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24500"/>
          <a:stretch/>
        </p:blipFill>
        <p:spPr>
          <a:xfrm flipH="1">
            <a:off x="3452754" y="2528250"/>
            <a:ext cx="414179" cy="821818"/>
          </a:xfrm>
          <a:prstGeom prst="rect">
            <a:avLst/>
          </a:prstGeom>
        </p:spPr>
      </p:pic>
      <p:sp>
        <p:nvSpPr>
          <p:cNvPr id="52" name="51 CuadroTexto"/>
          <p:cNvSpPr txBox="1"/>
          <p:nvPr/>
        </p:nvSpPr>
        <p:spPr>
          <a:xfrm>
            <a:off x="2720935" y="3284984"/>
            <a:ext cx="1877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Consultar habilitación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Flujo Express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(PATENTE / CONTENEDOR)</a:t>
            </a:r>
            <a:endPara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8 Conector recto"/>
          <p:cNvCxnSpPr>
            <a:cxnSpLocks noChangeShapeType="1"/>
          </p:cNvCxnSpPr>
          <p:nvPr/>
        </p:nvCxnSpPr>
        <p:spPr bwMode="auto">
          <a:xfrm flipH="1">
            <a:off x="1385924" y="3189462"/>
            <a:ext cx="655327" cy="8893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" name="5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41739"/>
            <a:ext cx="332730" cy="332730"/>
          </a:xfrm>
          <a:prstGeom prst="rect">
            <a:avLst/>
          </a:prstGeom>
        </p:spPr>
      </p:pic>
      <p:sp>
        <p:nvSpPr>
          <p:cNvPr id="61" name="60 CuadroTexto"/>
          <p:cNvSpPr txBox="1"/>
          <p:nvPr/>
        </p:nvSpPr>
        <p:spPr>
          <a:xfrm>
            <a:off x="1886197" y="4762018"/>
            <a:ext cx="9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a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Antepuerto</a:t>
            </a:r>
            <a:endPara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8 Conector recto"/>
          <p:cNvCxnSpPr>
            <a:cxnSpLocks noChangeShapeType="1"/>
          </p:cNvCxnSpPr>
          <p:nvPr/>
        </p:nvCxnSpPr>
        <p:spPr bwMode="auto">
          <a:xfrm flipH="1">
            <a:off x="2990273" y="5085184"/>
            <a:ext cx="1070863" cy="366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8 Conector recto"/>
          <p:cNvCxnSpPr>
            <a:cxnSpLocks noChangeShapeType="1"/>
          </p:cNvCxnSpPr>
          <p:nvPr/>
        </p:nvCxnSpPr>
        <p:spPr bwMode="auto">
          <a:xfrm flipV="1">
            <a:off x="5742694" y="5085183"/>
            <a:ext cx="341474" cy="366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" name="66 Grupo"/>
          <p:cNvGrpSpPr/>
          <p:nvPr/>
        </p:nvGrpSpPr>
        <p:grpSpPr>
          <a:xfrm>
            <a:off x="5955404" y="5000198"/>
            <a:ext cx="1207831" cy="1309122"/>
            <a:chOff x="5955404" y="5000198"/>
            <a:chExt cx="1207831" cy="1309122"/>
          </a:xfrm>
        </p:grpSpPr>
        <p:pic>
          <p:nvPicPr>
            <p:cNvPr id="63" name="62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5000198"/>
              <a:ext cx="543673" cy="542208"/>
            </a:xfrm>
            <a:prstGeom prst="rect">
              <a:avLst/>
            </a:prstGeom>
          </p:spPr>
        </p:pic>
        <p:sp>
          <p:nvSpPr>
            <p:cNvPr id="68" name="67 CuadroTexto"/>
            <p:cNvSpPr txBox="1"/>
            <p:nvPr/>
          </p:nvSpPr>
          <p:spPr>
            <a:xfrm>
              <a:off x="5955404" y="5478323"/>
              <a:ext cx="12078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Inspección </a:t>
              </a:r>
            </a:p>
            <a:p>
              <a:pPr algn="ctr"/>
              <a:r>
                <a:rPr lang="es-CL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</a:t>
              </a:r>
            </a:p>
            <a:p>
              <a:pPr algn="ctr"/>
              <a:r>
                <a:rPr lang="es-CL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Contenedores</a:t>
              </a:r>
            </a:p>
            <a:p>
              <a:pPr algn="ctr"/>
              <a:r>
                <a:rPr lang="es-CL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(INTERCHANGE)</a:t>
              </a:r>
              <a:endPara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70" name="8 Conector recto"/>
          <p:cNvCxnSpPr>
            <a:cxnSpLocks noChangeShapeType="1"/>
          </p:cNvCxnSpPr>
          <p:nvPr/>
        </p:nvCxnSpPr>
        <p:spPr bwMode="auto">
          <a:xfrm flipH="1">
            <a:off x="3019674" y="6158932"/>
            <a:ext cx="1237609" cy="355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71 CuadroTexto"/>
          <p:cNvSpPr txBox="1"/>
          <p:nvPr/>
        </p:nvSpPr>
        <p:spPr>
          <a:xfrm>
            <a:off x="1858109" y="6158932"/>
            <a:ext cx="9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Salida de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Antepuerto</a:t>
            </a:r>
            <a:endPara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2987824" y="1918573"/>
            <a:ext cx="9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a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</a:t>
            </a:r>
            <a:endPara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8 Conector recto"/>
          <p:cNvCxnSpPr>
            <a:cxnSpLocks noChangeShapeType="1"/>
          </p:cNvCxnSpPr>
          <p:nvPr/>
        </p:nvCxnSpPr>
        <p:spPr bwMode="auto">
          <a:xfrm flipH="1" flipV="1">
            <a:off x="3851920" y="2204864"/>
            <a:ext cx="475205" cy="1656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9" name="78 Grupo"/>
          <p:cNvGrpSpPr/>
          <p:nvPr/>
        </p:nvGrpSpPr>
        <p:grpSpPr>
          <a:xfrm>
            <a:off x="3203848" y="2506399"/>
            <a:ext cx="885179" cy="835204"/>
            <a:chOff x="6862311" y="960251"/>
            <a:chExt cx="885179" cy="835204"/>
          </a:xfrm>
        </p:grpSpPr>
        <p:pic>
          <p:nvPicPr>
            <p:cNvPr id="80" name="79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977" y="960251"/>
              <a:ext cx="502824" cy="494539"/>
            </a:xfrm>
            <a:prstGeom prst="rect">
              <a:avLst/>
            </a:prstGeom>
          </p:spPr>
        </p:pic>
        <p:sp>
          <p:nvSpPr>
            <p:cNvPr id="81" name="80 CuadroTexto"/>
            <p:cNvSpPr txBox="1"/>
            <p:nvPr/>
          </p:nvSpPr>
          <p:spPr>
            <a:xfrm>
              <a:off x="6862311" y="1379957"/>
              <a:ext cx="88517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INGRESO</a:t>
              </a:r>
            </a:p>
            <a:p>
              <a:pPr algn="ctr"/>
              <a:r>
                <a:rPr lang="es-CL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TERMINAL</a:t>
              </a:r>
              <a:endParaRPr lang="es-C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3" name="82 Rectángulo"/>
          <p:cNvSpPr/>
          <p:nvPr/>
        </p:nvSpPr>
        <p:spPr>
          <a:xfrm>
            <a:off x="2945998" y="76562"/>
            <a:ext cx="2917786" cy="400110"/>
          </a:xfrm>
          <a:prstGeom prst="rect">
            <a:avLst/>
          </a:prstGeo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Flujo Viaje de Camión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7118406" y="574806"/>
            <a:ext cx="1552718" cy="826612"/>
            <a:chOff x="1083851" y="4773910"/>
            <a:chExt cx="2222064" cy="1224757"/>
          </a:xfrm>
        </p:grpSpPr>
        <p:pic>
          <p:nvPicPr>
            <p:cNvPr id="25" name="Picture 6" descr="http://t2.gstatic.com/images?q=tbn:ANd9GcRJASF_vZxzkrIU6bOYgno2IpX3gjYV1MRHcS9Std-n4lc39CJJ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978" y="5015345"/>
              <a:ext cx="832937" cy="8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25 Grupo"/>
            <p:cNvGrpSpPr/>
            <p:nvPr/>
          </p:nvGrpSpPr>
          <p:grpSpPr>
            <a:xfrm>
              <a:off x="1083851" y="4773910"/>
              <a:ext cx="1349625" cy="1224757"/>
              <a:chOff x="2452727" y="860722"/>
              <a:chExt cx="2342553" cy="2342554"/>
            </a:xfrm>
            <a:scene3d>
              <a:camera prst="orthographicFront"/>
              <a:lightRig rig="flat" dir="t"/>
            </a:scene3d>
          </p:grpSpPr>
          <p:sp>
            <p:nvSpPr>
              <p:cNvPr id="27" name="26 Elipse"/>
              <p:cNvSpPr/>
              <p:nvPr/>
            </p:nvSpPr>
            <p:spPr>
              <a:xfrm>
                <a:off x="2452727" y="860722"/>
                <a:ext cx="2342553" cy="2342554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Elipse 4"/>
              <p:cNvSpPr/>
              <p:nvPr/>
            </p:nvSpPr>
            <p:spPr>
              <a:xfrm>
                <a:off x="2539373" y="1203780"/>
                <a:ext cx="2191016" cy="16564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kern="1200" dirty="0" smtClean="0"/>
                  <a:t>SNA</a:t>
                </a:r>
                <a:endParaRPr lang="es-CL" kern="1200" dirty="0"/>
              </a:p>
            </p:txBody>
          </p:sp>
        </p:grpSp>
      </p:grpSp>
      <p:cxnSp>
        <p:nvCxnSpPr>
          <p:cNvPr id="95" name="8 Conector recto"/>
          <p:cNvCxnSpPr>
            <a:cxnSpLocks noChangeShapeType="1"/>
          </p:cNvCxnSpPr>
          <p:nvPr/>
        </p:nvCxnSpPr>
        <p:spPr bwMode="auto">
          <a:xfrm flipV="1">
            <a:off x="3131840" y="3844345"/>
            <a:ext cx="440106" cy="22321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97 CuadroTexto"/>
          <p:cNvSpPr txBox="1"/>
          <p:nvPr/>
        </p:nvSpPr>
        <p:spPr>
          <a:xfrm>
            <a:off x="4111359" y="3379688"/>
            <a:ext cx="9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Ruta</a:t>
            </a:r>
            <a:endPara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Gerardo\AppData\Local\Microsoft\Windows\Temporary Internet Files\Content.IE5\4IKCZOGM\MC900431555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1" y="3577846"/>
            <a:ext cx="320575" cy="3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8 Conector recto"/>
          <p:cNvCxnSpPr>
            <a:cxnSpLocks noChangeShapeType="1"/>
          </p:cNvCxnSpPr>
          <p:nvPr/>
        </p:nvCxnSpPr>
        <p:spPr bwMode="auto">
          <a:xfrm flipH="1">
            <a:off x="8061487" y="3770660"/>
            <a:ext cx="1" cy="45883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101 CuadroTexto"/>
          <p:cNvSpPr txBox="1"/>
          <p:nvPr/>
        </p:nvSpPr>
        <p:spPr>
          <a:xfrm>
            <a:off x="7471449" y="4305147"/>
            <a:ext cx="1152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a Zona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en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 </a:t>
            </a:r>
          </a:p>
          <a:p>
            <a:pPr algn="ctr"/>
            <a:r>
              <a:rPr lang="es-C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Reservada</a:t>
            </a:r>
            <a:endParaRPr lang="es-C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8 Conector recto"/>
          <p:cNvCxnSpPr>
            <a:cxnSpLocks noChangeShapeType="1"/>
            <a:endCxn id="89" idx="3"/>
          </p:cNvCxnSpPr>
          <p:nvPr/>
        </p:nvCxnSpPr>
        <p:spPr bwMode="auto">
          <a:xfrm flipH="1">
            <a:off x="3891995" y="2857041"/>
            <a:ext cx="491774" cy="75163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0" name="89 Grupo"/>
          <p:cNvGrpSpPr/>
          <p:nvPr/>
        </p:nvGrpSpPr>
        <p:grpSpPr>
          <a:xfrm>
            <a:off x="3059832" y="3373542"/>
            <a:ext cx="864339" cy="847546"/>
            <a:chOff x="3163773" y="1772816"/>
            <a:chExt cx="864339" cy="847546"/>
          </a:xfrm>
        </p:grpSpPr>
        <p:pic>
          <p:nvPicPr>
            <p:cNvPr id="89" name="88 Imagen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685" y="1772816"/>
              <a:ext cx="675251" cy="470264"/>
            </a:xfrm>
            <a:prstGeom prst="rect">
              <a:avLst/>
            </a:prstGeom>
          </p:spPr>
        </p:pic>
        <p:sp>
          <p:nvSpPr>
            <p:cNvPr id="91" name="90 CuadroTexto"/>
            <p:cNvSpPr txBox="1"/>
            <p:nvPr/>
          </p:nvSpPr>
          <p:spPr>
            <a:xfrm>
              <a:off x="3163773" y="2204864"/>
              <a:ext cx="86433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Chequeo</a:t>
              </a:r>
            </a:p>
            <a:p>
              <a:pPr algn="ctr"/>
              <a:r>
                <a:rPr lang="es-CL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Documental</a:t>
              </a:r>
              <a:endParaRPr lang="es-C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971600" y="548680"/>
            <a:ext cx="737702" cy="790927"/>
            <a:chOff x="1170116" y="926176"/>
            <a:chExt cx="737702" cy="790927"/>
          </a:xfrm>
        </p:grpSpPr>
        <p:pic>
          <p:nvPicPr>
            <p:cNvPr id="84" name="Picture 4" descr="C:\Users\Gerardo\AppData\Local\Microsoft\Windows\Temporary Internet Files\Content.IE5\4HB5O26G\MC900432599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576" y="926176"/>
              <a:ext cx="448112" cy="44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85 CuadroTexto"/>
            <p:cNvSpPr txBox="1"/>
            <p:nvPr/>
          </p:nvSpPr>
          <p:spPr>
            <a:xfrm>
              <a:off x="1170116" y="1286216"/>
              <a:ext cx="7377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</a:t>
              </a:r>
            </a:p>
            <a:p>
              <a:r>
                <a:rPr lang="es-CL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HORARIA</a:t>
              </a:r>
              <a:endParaRPr lang="es-C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313192" y="404664"/>
            <a:ext cx="1790465" cy="1120487"/>
            <a:chOff x="741345" y="404664"/>
            <a:chExt cx="1479723" cy="1120487"/>
          </a:xfrm>
        </p:grpSpPr>
        <p:pic>
          <p:nvPicPr>
            <p:cNvPr id="30" name="29 Imagen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45" y="404664"/>
              <a:ext cx="1479723" cy="1120487"/>
            </a:xfrm>
            <a:prstGeom prst="rect">
              <a:avLst/>
            </a:prstGeom>
          </p:spPr>
        </p:pic>
        <p:sp>
          <p:nvSpPr>
            <p:cNvPr id="31" name="30 CuadroTexto"/>
            <p:cNvSpPr txBox="1"/>
            <p:nvPr/>
          </p:nvSpPr>
          <p:spPr>
            <a:xfrm>
              <a:off x="844196" y="692696"/>
              <a:ext cx="1273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SURLOG</a:t>
              </a:r>
            </a:p>
            <a:p>
              <a:pPr algn="ctr"/>
              <a:r>
                <a:rPr lang="es-CL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EXPEDIENTE</a:t>
              </a:r>
            </a:p>
            <a:p>
              <a:pPr algn="ctr"/>
              <a:r>
                <a:rPr lang="es-CL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BOOKING/DUS/GUÍA</a:t>
              </a:r>
              <a:endPara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179512" y="548680"/>
            <a:ext cx="1964459" cy="818014"/>
            <a:chOff x="335988" y="710714"/>
            <a:chExt cx="3169376" cy="1224757"/>
          </a:xfrm>
        </p:grpSpPr>
        <p:grpSp>
          <p:nvGrpSpPr>
            <p:cNvPr id="69" name="68 Grupo"/>
            <p:cNvGrpSpPr/>
            <p:nvPr/>
          </p:nvGrpSpPr>
          <p:grpSpPr>
            <a:xfrm>
              <a:off x="335988" y="857356"/>
              <a:ext cx="3169376" cy="864095"/>
              <a:chOff x="325082" y="1211560"/>
              <a:chExt cx="3169376" cy="864095"/>
            </a:xfrm>
          </p:grpSpPr>
          <p:pic>
            <p:nvPicPr>
              <p:cNvPr id="77" name="Picture 4" descr="http://www.capital.com.pa/wp-content/uploads/2011/07/1285687652_124738402_1-Asesoria-en-Comercio-Exterior-Importaciones-Exportaciones-Inaquito-1285687652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082" y="1211560"/>
                <a:ext cx="1105533" cy="86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77 Rectángulo"/>
              <p:cNvSpPr/>
              <p:nvPr/>
            </p:nvSpPr>
            <p:spPr>
              <a:xfrm>
                <a:off x="1496747" y="1449449"/>
                <a:ext cx="19977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0" hangingPunct="0">
                  <a:defRPr/>
                </a:pPr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" name="70 Grupo"/>
            <p:cNvGrpSpPr/>
            <p:nvPr/>
          </p:nvGrpSpPr>
          <p:grpSpPr>
            <a:xfrm>
              <a:off x="1542204" y="710714"/>
              <a:ext cx="1349625" cy="1224757"/>
              <a:chOff x="3810737" y="860722"/>
              <a:chExt cx="2342554" cy="2342554"/>
            </a:xfrm>
            <a:scene3d>
              <a:camera prst="orthographicFront"/>
              <a:lightRig rig="flat" dir="t"/>
            </a:scene3d>
          </p:grpSpPr>
          <p:sp>
            <p:nvSpPr>
              <p:cNvPr id="75" name="74 Elipse"/>
              <p:cNvSpPr/>
              <p:nvPr/>
            </p:nvSpPr>
            <p:spPr>
              <a:xfrm>
                <a:off x="3810737" y="860722"/>
                <a:ext cx="2342554" cy="2342554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Elipse 4"/>
              <p:cNvSpPr/>
              <p:nvPr/>
            </p:nvSpPr>
            <p:spPr>
              <a:xfrm>
                <a:off x="3902305" y="1203780"/>
                <a:ext cx="2191017" cy="165643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1400" dirty="0" smtClean="0"/>
                  <a:t>AGA</a:t>
                </a:r>
              </a:p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1400" dirty="0" smtClean="0"/>
                  <a:t>EXPOR.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90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36232 -0.00555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31927 0.00533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5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25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0764 -0.134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5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764 -0.13472 L 0.23646 -0.1011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5243 0.1652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0.16527 L 0.13108 0.4173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000"/>
                            </p:stCondLst>
                            <p:childTnLst>
                              <p:par>
                                <p:cTn id="1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500"/>
                            </p:stCondLst>
                            <p:childTnLst>
                              <p:par>
                                <p:cTn id="2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"/>
                            </p:stCondLst>
                            <p:childTnLst>
                              <p:par>
                                <p:cTn id="20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0.42476 L 0.32292 0.07824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5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000"/>
                            </p:stCondLst>
                            <p:childTnLst>
                              <p:par>
                                <p:cTn id="2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5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3.7037E-6 L -4.72222E-6 -0.14283 C -4.72222E-6 -0.20672 0.01823 -0.28449 0.03334 -0.28449 L 0.0665 -0.28449 " pathEditMode="relative" rAng="0" ptsTypes="FfFF">
                                      <p:cBhvr>
                                        <p:cTn id="27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14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000"/>
                            </p:stCondLst>
                            <p:childTnLst>
                              <p:par>
                                <p:cTn id="2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2 0.08125 L 0.62222 0.0812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500"/>
                            </p:stCondLst>
                            <p:childTnLst>
                              <p:par>
                                <p:cTn id="2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 animBg="1"/>
      <p:bldP spid="19" grpId="0"/>
      <p:bldP spid="19" grpId="1"/>
      <p:bldP spid="22" grpId="0" animBg="1"/>
      <p:bldP spid="39" grpId="0"/>
      <p:bldP spid="39" grpId="1"/>
      <p:bldP spid="52" grpId="0"/>
      <p:bldP spid="52" grpId="1"/>
      <p:bldP spid="61" grpId="0"/>
      <p:bldP spid="61" grpId="1"/>
      <p:bldP spid="72" grpId="0"/>
      <p:bldP spid="72" grpId="1"/>
      <p:bldP spid="73" grpId="0"/>
      <p:bldP spid="98" grpId="0"/>
      <p:bldP spid="98" grpId="1"/>
      <p:bldP spid="1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00800" cy="990600"/>
          </a:xfrm>
        </p:spPr>
        <p:txBody>
          <a:bodyPr>
            <a:normAutofit/>
          </a:bodyPr>
          <a:lstStyle/>
          <a:p>
            <a:r>
              <a:rPr lang="es-CL" altLang="es-CL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Económicos de SURLOG</a:t>
            </a:r>
            <a:endParaRPr lang="es-ES" altLang="es-CL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493776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altLang="es-CL" sz="2400" dirty="0" smtClean="0"/>
              <a:t>Los beneficios económicos están dados por el ahorro en tiempo, recursos  y costo de transporte asociado.</a:t>
            </a:r>
          </a:p>
          <a:p>
            <a:pPr algn="just"/>
            <a:r>
              <a:rPr lang="es-CL" altLang="es-CL" sz="2400" dirty="0" smtClean="0"/>
              <a:t>Los contenedores que llegan a antepuerto con problemas de trámites es el 90%, lo que implica una espera en antepuerto entre 3 y 4 horas.</a:t>
            </a:r>
          </a:p>
          <a:p>
            <a:pPr algn="just"/>
            <a:r>
              <a:rPr lang="es-CL" altLang="es-CL" sz="2400" dirty="0" smtClean="0"/>
              <a:t>Los costos de espera en Antepuerto por hora varía entre $20.000 - $30.000</a:t>
            </a:r>
          </a:p>
          <a:p>
            <a:pPr algn="just"/>
            <a:r>
              <a:rPr lang="es-CL" altLang="es-CL" sz="2400" dirty="0" smtClean="0"/>
              <a:t>El Proyecto Logístico disminuirá esos tiempos, brindando agilidad en el proceso, debido a que la verificación de documentos se podrá realizar previo a la llegada a puerto, de manera online mediante la plataforma; en caso de cumplir con lo requerido, la plataforma dará luz verde para continuar con la exportación.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es-CL" altLang="es-CL" b="1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4421" y="63030"/>
            <a:ext cx="8219579" cy="990600"/>
          </a:xfrm>
        </p:spPr>
        <p:txBody>
          <a:bodyPr>
            <a:noAutofit/>
          </a:bodyPr>
          <a:lstStyle/>
          <a:p>
            <a:r>
              <a:rPr lang="es-CL" altLang="es-C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“Región del Biobío  Plataforma de Negocios y Servicios Logísticos de la Macro Zona </a:t>
            </a:r>
            <a:r>
              <a:rPr lang="es-CL" altLang="es-C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Sur”</a:t>
            </a:r>
            <a:endParaRPr lang="es-ES" altLang="es-C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493776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400" b="1" dirty="0" smtClean="0"/>
              <a:t>Fortalezas:</a:t>
            </a:r>
          </a:p>
          <a:p>
            <a:pPr lvl="1" algn="just"/>
            <a:r>
              <a:rPr lang="es-CL" sz="2400" dirty="0" smtClean="0"/>
              <a:t>Menores tiempos – agilidad en la transferencia de carga.</a:t>
            </a:r>
          </a:p>
          <a:p>
            <a:pPr lvl="1" algn="just"/>
            <a:r>
              <a:rPr lang="es-CL" sz="2400" dirty="0" smtClean="0"/>
              <a:t>Nuevas inversiones del sector que permiten aumentar capacidad para recibir demanda.</a:t>
            </a:r>
          </a:p>
          <a:p>
            <a:pPr lvl="1" algn="just"/>
            <a:r>
              <a:rPr lang="es-CL" sz="2400" dirty="0" smtClean="0"/>
              <a:t>Alianzas Público Privadas.</a:t>
            </a:r>
          </a:p>
          <a:p>
            <a:pPr lvl="1" algn="just"/>
            <a:r>
              <a:rPr lang="es-CL" sz="2400" dirty="0" smtClean="0"/>
              <a:t>Astilleros: Contempla procesos industriales de Construcción y reparación de Naves.</a:t>
            </a:r>
          </a:p>
          <a:p>
            <a:pPr lvl="1" algn="just"/>
            <a:r>
              <a:rPr lang="es-CL" sz="2400" dirty="0" smtClean="0"/>
              <a:t>Costos competitivos.</a:t>
            </a:r>
          </a:p>
          <a:p>
            <a:pPr lvl="1" algn="just"/>
            <a:r>
              <a:rPr lang="es-CL" sz="2400" dirty="0" smtClean="0"/>
              <a:t>Medidas de Productividad: </a:t>
            </a:r>
            <a:r>
              <a:rPr lang="es-CL" sz="1900" dirty="0" smtClean="0">
                <a:solidFill>
                  <a:schemeClr val="accent3">
                    <a:lumMod val="75000"/>
                  </a:schemeClr>
                </a:solidFill>
              </a:rPr>
              <a:t>Sicex-Surlog-Emb., Efectivo / Carga Aérea /ASMAR / Importación Postal / Paros portuarios</a:t>
            </a:r>
          </a:p>
          <a:p>
            <a:pPr marL="274320" lvl="1" indent="0" algn="just">
              <a:buNone/>
            </a:pPr>
            <a:r>
              <a:rPr lang="es-CL" sz="1900" dirty="0" smtClean="0">
                <a:solidFill>
                  <a:schemeClr val="accent3">
                    <a:lumMod val="75000"/>
                  </a:schemeClr>
                </a:solidFill>
              </a:rPr>
              <a:t>    Política Fomento Productivo - Internacionalizació</a:t>
            </a:r>
            <a:r>
              <a:rPr lang="es-CL" sz="1900" dirty="0">
                <a:solidFill>
                  <a:schemeClr val="accent3">
                    <a:lumMod val="75000"/>
                  </a:schemeClr>
                </a:solidFill>
              </a:rPr>
              <a:t>n</a:t>
            </a:r>
          </a:p>
          <a:p>
            <a:pPr lvl="1" algn="just"/>
            <a:r>
              <a:rPr lang="es-CL" sz="2400" dirty="0" smtClean="0"/>
              <a:t>Eficiencia.</a:t>
            </a:r>
          </a:p>
          <a:p>
            <a:pPr marL="274320" lvl="1" indent="0" algn="just">
              <a:buNone/>
            </a:pPr>
            <a:r>
              <a:rPr lang="es-CL" sz="2400" dirty="0" smtClean="0">
                <a:hlinkClick r:id="rId2" action="ppaction://hlinkfile"/>
              </a:rPr>
              <a:t>SURLOG.mp4</a:t>
            </a:r>
            <a:endParaRPr lang="es-CL" sz="2400" dirty="0" smtClean="0"/>
          </a:p>
          <a:p>
            <a:pPr lvl="1" algn="just"/>
            <a:endParaRPr lang="es-CL" sz="2400" dirty="0" smtClean="0"/>
          </a:p>
          <a:p>
            <a:pPr lvl="1" algn="just"/>
            <a:endParaRPr lang="es-CL" sz="2400" dirty="0" smtClean="0"/>
          </a:p>
          <a:p>
            <a:pPr marL="274320" lvl="1" indent="0" algn="just">
              <a:buNone/>
            </a:pPr>
            <a:endParaRPr lang="es-CL" sz="2400" dirty="0" smtClean="0"/>
          </a:p>
          <a:p>
            <a:pPr marL="274320" lvl="1" indent="0" algn="just">
              <a:buNone/>
            </a:pPr>
            <a:endParaRPr lang="es-CL" sz="2400" dirty="0" smtClean="0"/>
          </a:p>
          <a:p>
            <a:endParaRPr lang="es-ES" sz="2400" dirty="0"/>
          </a:p>
        </p:txBody>
      </p:sp>
      <p:pic>
        <p:nvPicPr>
          <p:cNvPr id="6" name="3 Marcador de contenido" descr="logist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2367819" cy="13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arca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990600"/>
          </a:xfrm>
        </p:spPr>
        <p:txBody>
          <a:bodyPr>
            <a:normAutofit/>
          </a:bodyPr>
          <a:lstStyle/>
          <a:p>
            <a:r>
              <a:rPr lang="es-CL" altLang="es-C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“Región del Biobío es un buen socio para ti”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63688" y="4387552"/>
            <a:ext cx="5482952" cy="15617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CL" altLang="es-CL" sz="2400" b="1" dirty="0" smtClean="0"/>
              <a:t>Contacto</a:t>
            </a:r>
          </a:p>
          <a:p>
            <a:pPr algn="ctr">
              <a:buNone/>
            </a:pPr>
            <a:r>
              <a:rPr lang="es-CL" altLang="es-CL" sz="2400" dirty="0" smtClean="0"/>
              <a:t>Claudio Cid Berman</a:t>
            </a:r>
          </a:p>
          <a:p>
            <a:pPr algn="ctr">
              <a:buNone/>
            </a:pPr>
            <a:r>
              <a:rPr lang="es-CL" altLang="es-CL" sz="2400" dirty="0" smtClean="0"/>
              <a:t>Presidente Mesa </a:t>
            </a:r>
            <a:r>
              <a:rPr lang="es-CL" altLang="es-CL" sz="2400" dirty="0" err="1" smtClean="0"/>
              <a:t>Comex</a:t>
            </a:r>
            <a:r>
              <a:rPr lang="es-CL" altLang="es-CL" sz="2400" dirty="0" smtClean="0"/>
              <a:t> Bio </a:t>
            </a:r>
            <a:r>
              <a:rPr lang="es-CL" altLang="es-CL" sz="2400" dirty="0" err="1" smtClean="0"/>
              <a:t>Bio</a:t>
            </a:r>
            <a:r>
              <a:rPr lang="es-CL" altLang="es-CL" sz="2400" dirty="0" smtClean="0"/>
              <a:t>.</a:t>
            </a:r>
          </a:p>
          <a:p>
            <a:pPr algn="ctr">
              <a:buNone/>
            </a:pPr>
            <a:r>
              <a:rPr lang="es-CL" altLang="es-CL" sz="2400" dirty="0" smtClean="0"/>
              <a:t>ccid@aduana.cl</a:t>
            </a:r>
          </a:p>
          <a:p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267744" y="4149080"/>
            <a:ext cx="46085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67058"/>
            <a:ext cx="1994029" cy="12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771777"/>
          </a:xfrm>
        </p:spPr>
        <p:txBody>
          <a:bodyPr>
            <a:normAutofit/>
          </a:bodyPr>
          <a:lstStyle/>
          <a:p>
            <a:pPr algn="ctr"/>
            <a:r>
              <a:rPr lang="es-CL" alt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¿Cómo nace esta iniciativa?</a:t>
            </a:r>
            <a:endParaRPr lang="es-ES" alt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7232"/>
            <a:ext cx="8229600" cy="4154016"/>
          </a:xfrm>
        </p:spPr>
        <p:txBody>
          <a:bodyPr/>
          <a:lstStyle/>
          <a:p>
            <a:pPr marL="0" indent="0" algn="just">
              <a:defRPr/>
            </a:pPr>
            <a:r>
              <a:rPr lang="es-ES" altLang="es-CL" dirty="0" smtClean="0"/>
              <a:t>La Región del Biobío cuenta con una Mesa Público Privada activa por más de </a:t>
            </a:r>
            <a:r>
              <a:rPr lang="es-ES" altLang="es-CL" dirty="0" smtClean="0"/>
              <a:t>14 </a:t>
            </a:r>
            <a:r>
              <a:rPr lang="es-ES" altLang="es-CL" dirty="0" smtClean="0"/>
              <a:t>años, que promueve el desarrollo del Comercio Exterior.</a:t>
            </a:r>
          </a:p>
          <a:p>
            <a:pPr marL="0" indent="0" algn="just">
              <a:defRPr/>
            </a:pPr>
            <a:endParaRPr lang="es-ES" altLang="es-CL" dirty="0" smtClean="0"/>
          </a:p>
          <a:p>
            <a:pPr marL="0" indent="0" algn="just">
              <a:defRPr/>
            </a:pPr>
            <a:r>
              <a:rPr lang="es-ES" altLang="es-CL" dirty="0" smtClean="0"/>
              <a:t>Evidencia de interés general, que genera condiciones favorables para los </a:t>
            </a:r>
            <a:r>
              <a:rPr lang="es-CL" altLang="es-CL" dirty="0" smtClean="0"/>
              <a:t>sectores y propicia la generación de alianzas público privadas para tratar barreras técnicas y contribuir a mejorar la competitividad del Comercio Exterior. </a:t>
            </a:r>
          </a:p>
          <a:p>
            <a:endParaRPr lang="es-ES" dirty="0"/>
          </a:p>
        </p:txBody>
      </p:sp>
      <p:pic>
        <p:nvPicPr>
          <p:cNvPr id="5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941169"/>
            <a:ext cx="1817316" cy="11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648072"/>
          </a:xfrm>
        </p:spPr>
        <p:txBody>
          <a:bodyPr>
            <a:normAutofit fontScale="90000"/>
          </a:bodyPr>
          <a:lstStyle/>
          <a:p>
            <a:r>
              <a:rPr lang="es-CL" alt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Integrantes </a:t>
            </a:r>
            <a:r>
              <a:rPr lang="es-CL" alt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alt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 Comex Biobío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4937760"/>
          </a:xfrm>
        </p:spPr>
        <p:txBody>
          <a:bodyPr>
            <a:normAutofit/>
          </a:bodyPr>
          <a:lstStyle/>
          <a:p>
            <a:pPr marL="0" indent="0" algn="just">
              <a:defRPr/>
            </a:pPr>
            <a:r>
              <a:rPr lang="es-CL" altLang="es-CL" dirty="0" smtClean="0"/>
              <a:t>Terminales Portuarios</a:t>
            </a:r>
          </a:p>
          <a:p>
            <a:pPr marL="0" indent="0" algn="just">
              <a:defRPr/>
            </a:pPr>
            <a:r>
              <a:rPr lang="es-CL" altLang="es-CL" dirty="0" smtClean="0"/>
              <a:t>Gremios empresariales</a:t>
            </a:r>
          </a:p>
          <a:p>
            <a:pPr marL="0" indent="0" algn="just">
              <a:defRPr/>
            </a:pPr>
            <a:r>
              <a:rPr lang="es-CL" altLang="es-CL" dirty="0" smtClean="0"/>
              <a:t>Centros de Consolidación</a:t>
            </a:r>
          </a:p>
          <a:p>
            <a:pPr marL="0" indent="0" algn="just">
              <a:defRPr/>
            </a:pPr>
            <a:r>
              <a:rPr lang="es-CL" altLang="es-CL" dirty="0" smtClean="0"/>
              <a:t>Navieras</a:t>
            </a:r>
          </a:p>
          <a:p>
            <a:pPr marL="0" indent="0" algn="just">
              <a:defRPr/>
            </a:pPr>
            <a:r>
              <a:rPr lang="es-CL" altLang="es-CL" dirty="0" err="1" smtClean="0"/>
              <a:t>Forwarder</a:t>
            </a:r>
            <a:endParaRPr lang="es-CL" altLang="es-CL" dirty="0" smtClean="0"/>
          </a:p>
          <a:p>
            <a:pPr marL="0" indent="0" algn="just">
              <a:defRPr/>
            </a:pPr>
            <a:r>
              <a:rPr lang="es-CL" altLang="es-CL" dirty="0" smtClean="0"/>
              <a:t>Transportistas</a:t>
            </a:r>
          </a:p>
          <a:p>
            <a:pPr marL="0" indent="0" algn="just">
              <a:defRPr/>
            </a:pPr>
            <a:r>
              <a:rPr lang="es-CL" altLang="es-CL" dirty="0" smtClean="0"/>
              <a:t>Universidades e Instituciones Públicas.</a:t>
            </a:r>
          </a:p>
          <a:p>
            <a:pPr marL="0" indent="0" algn="just">
              <a:defRPr/>
            </a:pPr>
            <a:r>
              <a:rPr lang="es-CL" altLang="es-CL" dirty="0" smtClean="0"/>
              <a:t>Más de 40 actores, que se organizan para trabajar en torno al Comercio Exterior, liderados por el Intendente de la Región del Biobío. </a:t>
            </a:r>
          </a:p>
          <a:p>
            <a:pPr marL="0" indent="0">
              <a:buFont typeface="Arial" charset="0"/>
              <a:buNone/>
              <a:defRPr/>
            </a:pPr>
            <a:endParaRPr lang="es-CL" altLang="es-CL" sz="10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5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851104" cy="594320"/>
          </a:xfrm>
        </p:spPr>
        <p:txBody>
          <a:bodyPr>
            <a:normAutofit fontScale="90000"/>
          </a:bodyPr>
          <a:lstStyle/>
          <a:p>
            <a:r>
              <a:rPr lang="es-ES" alt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Equipo de Trabajo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es-CL" altLang="es-CL" b="1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4754"/>
            <a:ext cx="8075240" cy="4968806"/>
          </a:xfrm>
          <a:prstGeom prst="rect">
            <a:avLst/>
          </a:prstGeom>
        </p:spPr>
      </p:pic>
      <p:pic>
        <p:nvPicPr>
          <p:cNvPr id="6" name="Picture 8" descr="marc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76970"/>
            <a:ext cx="8229600" cy="990600"/>
          </a:xfrm>
        </p:spPr>
        <p:txBody>
          <a:bodyPr>
            <a:normAutofit/>
          </a:bodyPr>
          <a:lstStyle/>
          <a:p>
            <a:r>
              <a:rPr lang="es-CL" altLang="es-C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Mesa Comercio Exterior </a:t>
            </a:r>
            <a:br>
              <a:rPr lang="es-CL" altLang="es-C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altLang="es-C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 del Biobío promueve el </a:t>
            </a:r>
            <a:r>
              <a:rPr lang="es-CL" altLang="es-C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Comex</a:t>
            </a:r>
            <a:r>
              <a:rPr lang="es-CL" altLang="es-C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altLang="es-C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860032" y="2103678"/>
            <a:ext cx="4042792" cy="3384376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s-CL" sz="2800" i="1" dirty="0" smtClean="0">
                <a:solidFill>
                  <a:schemeClr val="tx2"/>
                </a:solidFill>
              </a:rPr>
              <a:t>“Región del Biobío Plataforma de Negocios y Servicios Logísticos de la Macro Zona Centro Sur”</a:t>
            </a:r>
            <a:endParaRPr lang="es-CL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1951038" cy="225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3" y="1343211"/>
            <a:ext cx="1304925" cy="481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marca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3421" y="193813"/>
            <a:ext cx="7683035" cy="756320"/>
          </a:xfrm>
        </p:spPr>
        <p:txBody>
          <a:bodyPr>
            <a:normAutofit/>
          </a:bodyPr>
          <a:lstStyle/>
          <a:p>
            <a:r>
              <a:rPr lang="es-CL" alt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Ubicación de la Región del Biobío</a:t>
            </a:r>
            <a:endParaRPr lang="es-ES" alt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biobi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744416" cy="376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4716016" y="1443568"/>
            <a:ext cx="3960440" cy="4937760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endParaRPr lang="es-CL" altLang="es-CL" sz="3400" dirty="0" smtClean="0"/>
          </a:p>
          <a:p>
            <a:pPr algn="just">
              <a:spcBef>
                <a:spcPct val="0"/>
              </a:spcBef>
              <a:defRPr/>
            </a:pPr>
            <a:r>
              <a:rPr lang="es-CL" altLang="es-CL" sz="3400" b="1" dirty="0" smtClean="0"/>
              <a:t>Ubicación: </a:t>
            </a:r>
            <a:r>
              <a:rPr lang="es-CL" altLang="es-CL" sz="3400" dirty="0" smtClean="0"/>
              <a:t>Centro geográfico de Chile, a 500Km. al sur de Santiago. </a:t>
            </a:r>
          </a:p>
          <a:p>
            <a:pPr algn="just">
              <a:spcBef>
                <a:spcPct val="0"/>
              </a:spcBef>
              <a:defRPr/>
            </a:pPr>
            <a:endParaRPr lang="es-CL" altLang="es-CL" sz="3400" dirty="0" smtClean="0"/>
          </a:p>
          <a:p>
            <a:pPr algn="just">
              <a:spcBef>
                <a:spcPct val="0"/>
              </a:spcBef>
              <a:defRPr/>
            </a:pPr>
            <a:r>
              <a:rPr lang="es-CL" altLang="es-CL" sz="3400" dirty="0" smtClean="0"/>
              <a:t>Limita al norte con Región del Maule, al sur con Región de la Araucanía, al este con República Argentina y al oeste con el Océano Pacífico.</a:t>
            </a:r>
            <a:endParaRPr lang="es-ES" altLang="es-CL" sz="3400" dirty="0" smtClean="0"/>
          </a:p>
          <a:p>
            <a:pPr algn="just">
              <a:spcBef>
                <a:spcPct val="0"/>
              </a:spcBef>
              <a:buNone/>
              <a:defRPr/>
            </a:pPr>
            <a:endParaRPr lang="es-ES" altLang="es-CL" sz="3400" dirty="0" smtClean="0"/>
          </a:p>
          <a:p>
            <a:pPr algn="just">
              <a:spcBef>
                <a:spcPct val="0"/>
              </a:spcBef>
              <a:defRPr/>
            </a:pPr>
            <a:r>
              <a:rPr lang="es-ES" altLang="es-CL" sz="3400" b="1" dirty="0" smtClean="0"/>
              <a:t>División administrativa: </a:t>
            </a:r>
            <a:r>
              <a:rPr lang="es-ES" altLang="es-CL" sz="3400" dirty="0" smtClean="0"/>
              <a:t>4 provincias </a:t>
            </a:r>
            <a:r>
              <a:rPr lang="es-CL" altLang="es-CL" sz="3400" dirty="0" smtClean="0"/>
              <a:t>(</a:t>
            </a:r>
            <a:r>
              <a:rPr lang="es-ES" altLang="es-CL" sz="3400" dirty="0" smtClean="0"/>
              <a:t>Concepción,  Ñuble,  Biobío, Arauco) y 54 comunas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es-ES" altLang="es-CL" sz="3400" dirty="0" smtClean="0"/>
          </a:p>
          <a:p>
            <a:pPr algn="just">
              <a:spcBef>
                <a:spcPct val="0"/>
              </a:spcBef>
              <a:defRPr/>
            </a:pPr>
            <a:r>
              <a:rPr lang="es-ES" altLang="es-CL" sz="3400" b="1" dirty="0" smtClean="0"/>
              <a:t>Superficie total:</a:t>
            </a:r>
            <a:r>
              <a:rPr lang="es-CL" altLang="es-CL" sz="3400" b="1" dirty="0" smtClean="0"/>
              <a:t> </a:t>
            </a:r>
            <a:r>
              <a:rPr lang="es-ES" altLang="es-CL" sz="3400" dirty="0" smtClean="0"/>
              <a:t>37.068,7 </a:t>
            </a:r>
            <a:r>
              <a:rPr lang="es-CL" altLang="es-CL" sz="3400" dirty="0" smtClean="0"/>
              <a:t>km²</a:t>
            </a:r>
          </a:p>
          <a:p>
            <a:endParaRPr lang="es-ES" dirty="0"/>
          </a:p>
        </p:txBody>
      </p:sp>
      <p:pic>
        <p:nvPicPr>
          <p:cNvPr id="6" name="Picture 8" descr="marc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433" y="41941"/>
            <a:ext cx="7782719" cy="722763"/>
          </a:xfrm>
        </p:spPr>
        <p:txBody>
          <a:bodyPr>
            <a:normAutofit fontScale="90000"/>
          </a:bodyPr>
          <a:lstStyle/>
          <a:p>
            <a:r>
              <a:rPr lang="es-ES" alt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Logística de Desarrollo Regional</a:t>
            </a:r>
            <a:endParaRPr lang="es-ES" dirty="0"/>
          </a:p>
        </p:txBody>
      </p:sp>
      <p:grpSp>
        <p:nvGrpSpPr>
          <p:cNvPr id="23" name="22 Grupo"/>
          <p:cNvGrpSpPr/>
          <p:nvPr/>
        </p:nvGrpSpPr>
        <p:grpSpPr>
          <a:xfrm>
            <a:off x="1259632" y="1412776"/>
            <a:ext cx="6984776" cy="4836294"/>
            <a:chOff x="827584" y="908720"/>
            <a:chExt cx="7583487" cy="5340350"/>
          </a:xfrm>
        </p:grpSpPr>
        <p:sp>
          <p:nvSpPr>
            <p:cNvPr id="4" name="3 Rectángulo redondeado"/>
            <p:cNvSpPr/>
            <p:nvPr/>
          </p:nvSpPr>
          <p:spPr>
            <a:xfrm>
              <a:off x="1581646" y="908720"/>
              <a:ext cx="1871664" cy="6477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700" dirty="0"/>
                <a:t>FORESTAL</a:t>
              </a: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3881934" y="908720"/>
              <a:ext cx="4456112" cy="647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/>
                <a:t>Celulosa – Madera Aserrada – Partes y piezas de muebles – casas prefabricadas </a:t>
              </a:r>
            </a:p>
          </p:txBody>
        </p:sp>
        <p:sp>
          <p:nvSpPr>
            <p:cNvPr id="6" name="5 Flecha derecha"/>
            <p:cNvSpPr/>
            <p:nvPr/>
          </p:nvSpPr>
          <p:spPr>
            <a:xfrm>
              <a:off x="3542209" y="975395"/>
              <a:ext cx="252412" cy="53975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581646" y="1837408"/>
              <a:ext cx="1871663" cy="6477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200" dirty="0"/>
                <a:t>AGRICOLA Y AGRO INDUSTRIAL</a:t>
              </a:r>
            </a:p>
          </p:txBody>
        </p:sp>
        <p:sp>
          <p:nvSpPr>
            <p:cNvPr id="8" name="7 Flecha derecha"/>
            <p:cNvSpPr/>
            <p:nvPr/>
          </p:nvSpPr>
          <p:spPr>
            <a:xfrm>
              <a:off x="3542209" y="1897733"/>
              <a:ext cx="276225" cy="53975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3907334" y="1862808"/>
              <a:ext cx="4456112" cy="647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/>
                <a:t>Vino – </a:t>
              </a:r>
              <a:r>
                <a:rPr lang="es-CL" dirty="0" err="1"/>
                <a:t>Berries</a:t>
              </a:r>
              <a:r>
                <a:rPr lang="es-CL" dirty="0"/>
                <a:t> – Fruta fresca y congelada – Semillas – Flores y Bulbos</a:t>
              </a: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1573709" y="2727995"/>
              <a:ext cx="1871662" cy="6477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700" dirty="0"/>
                <a:t>TURISMO</a:t>
              </a:r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542209" y="2788320"/>
              <a:ext cx="284162" cy="53975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3931146" y="2769270"/>
              <a:ext cx="4456113" cy="647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/>
                <a:t>Turismo de intereses especiales – Negocios – Turismo étnico </a:t>
              </a: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1581646" y="3613820"/>
              <a:ext cx="1871663" cy="6477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700" dirty="0"/>
                <a:t>PESQUERO</a:t>
              </a:r>
            </a:p>
          </p:txBody>
        </p:sp>
        <p:sp>
          <p:nvSpPr>
            <p:cNvPr id="14" name="13 Flecha derecha"/>
            <p:cNvSpPr/>
            <p:nvPr/>
          </p:nvSpPr>
          <p:spPr>
            <a:xfrm>
              <a:off x="3542209" y="3647158"/>
              <a:ext cx="292100" cy="53975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939084" y="3643983"/>
              <a:ext cx="4456112" cy="647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/>
                <a:t>Cultivos – Algas - Procesados</a:t>
              </a: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1589584" y="4552033"/>
              <a:ext cx="1871662" cy="6477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700" dirty="0"/>
                <a:t>SERVICIOS</a:t>
              </a:r>
            </a:p>
          </p:txBody>
        </p:sp>
        <p:sp>
          <p:nvSpPr>
            <p:cNvPr id="17" name="16 Flecha derecha"/>
            <p:cNvSpPr/>
            <p:nvPr/>
          </p:nvSpPr>
          <p:spPr>
            <a:xfrm>
              <a:off x="3542209" y="4617120"/>
              <a:ext cx="315912" cy="53975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947021" y="4598070"/>
              <a:ext cx="4456113" cy="647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600" dirty="0"/>
                <a:t>Ingeniería – Arquitectura – Universidades – Centros generadores de conocimiento </a:t>
              </a:r>
              <a:r>
                <a:rPr lang="es-CL" sz="1600" dirty="0" err="1"/>
                <a:t>I&amp;D&amp;i</a:t>
              </a:r>
              <a:endParaRPr lang="es-CL" sz="1600" dirty="0"/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1597521" y="5490245"/>
              <a:ext cx="1871663" cy="649288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400" dirty="0" smtClean="0"/>
                <a:t>METALMECÁNCO</a:t>
              </a:r>
              <a:endParaRPr lang="es-CL" sz="1400" dirty="0"/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3542209" y="5539458"/>
              <a:ext cx="341312" cy="53975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3954959" y="5599783"/>
              <a:ext cx="4456112" cy="6492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700" dirty="0"/>
                <a:t>Barcos – Maquinaria para industria minera y forestal </a:t>
              </a:r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827584" y="908720"/>
              <a:ext cx="576262" cy="5230813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/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Í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pPr algn="ctr">
                <a:defRPr/>
              </a:pPr>
              <a:r>
                <a:rPr lang="es-CL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</p:grpSp>
      <p:sp>
        <p:nvSpPr>
          <p:cNvPr id="25" name="2 Marcador de contenido"/>
          <p:cNvSpPr txBox="1">
            <a:spLocks/>
          </p:cNvSpPr>
          <p:nvPr/>
        </p:nvSpPr>
        <p:spPr>
          <a:xfrm>
            <a:off x="539552" y="6453336"/>
            <a:ext cx="3664024" cy="2880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es-CL" alt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qué cuenta la Región del Biobío para ser una Plataforma de Negocios y Servicios Logísticos de la Macro Zona Centro Sur?</a:t>
            </a:r>
            <a:endParaRPr lang="es-ES" alt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marc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" y="-34311"/>
            <a:ext cx="921051" cy="9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Personalizado 3">
      <a:dk1>
        <a:sysClr val="windowText" lastClr="000000"/>
      </a:dk1>
      <a:lt1>
        <a:sysClr val="window" lastClr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472</TotalTime>
  <Words>1297</Words>
  <Application>Microsoft Office PowerPoint</Application>
  <PresentationFormat>Presentación en pantalla (4:3)</PresentationFormat>
  <Paragraphs>389</Paragraphs>
  <Slides>26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Bookman Old Style</vt:lpstr>
      <vt:lpstr>Calibri</vt:lpstr>
      <vt:lpstr>Century Gothic</vt:lpstr>
      <vt:lpstr>Gill Sans MT</vt:lpstr>
      <vt:lpstr>Symbol</vt:lpstr>
      <vt:lpstr>Wingdings</vt:lpstr>
      <vt:lpstr>Wingdings 3</vt:lpstr>
      <vt:lpstr>ヒラギノ角ゴ Pro W3</vt:lpstr>
      <vt:lpstr>Origen</vt:lpstr>
      <vt:lpstr>Picture</vt:lpstr>
      <vt:lpstr>Las Exportaciones y su logística. ¿Conocimiento o improvisación? </vt:lpstr>
      <vt:lpstr>                  Contexto </vt:lpstr>
      <vt:lpstr>    ¿Cómo nace esta iniciativa?</vt:lpstr>
      <vt:lpstr>   Integrantes Mesa Comex Biobío </vt:lpstr>
      <vt:lpstr>      Equipo de Trabajo</vt:lpstr>
      <vt:lpstr>         Mesa Comercio Exterior  Región del Biobío promueve el Comex.</vt:lpstr>
      <vt:lpstr>Ubicación de la Región del Biobío</vt:lpstr>
      <vt:lpstr>      Logística de Desarrollo Regional</vt:lpstr>
      <vt:lpstr>¿Con qué cuenta la Región del Biobío para ser una Plataforma de Negocios y Servicios Logísticos de la Macro Zona Centro Sur?</vt:lpstr>
      <vt:lpstr>Desde el punto de vista de la exportación, somos una  región que recibe carga de todas las regiones del país.</vt:lpstr>
      <vt:lpstr>Sistema Portuario de la Región del Biobío</vt:lpstr>
      <vt:lpstr>4 Terminales con operaciones de    contenedores</vt:lpstr>
      <vt:lpstr>       Participación de Líneas Navieras</vt:lpstr>
      <vt:lpstr>             Comparativo de distancias</vt:lpstr>
      <vt:lpstr>Comercio exterior y su logística - SURLOG.</vt:lpstr>
      <vt:lpstr>Presentación de PowerPoint</vt:lpstr>
      <vt:lpstr> Sistema Unificado de Redes Logísticas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Beneficios Económicos de SURLOG</vt:lpstr>
      <vt:lpstr>“Región del Biobío  Plataforma de Negocios y Servicios Logísticos de la Macro Zona Centro Sur”</vt:lpstr>
      <vt:lpstr>“Región del Biobío es un buen socio para ti”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de Negocios y Servicios Logísticos de la Macro Zona Centro Sur</dc:title>
  <dc:creator>-</dc:creator>
  <cp:lastModifiedBy>Claudio Cid Berman</cp:lastModifiedBy>
  <cp:revision>67</cp:revision>
  <dcterms:created xsi:type="dcterms:W3CDTF">2014-06-26T19:31:55Z</dcterms:created>
  <dcterms:modified xsi:type="dcterms:W3CDTF">2020-02-17T15:23:02Z</dcterms:modified>
</cp:coreProperties>
</file>