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4481" r:id="rId2"/>
    <p:sldId id="4461" r:id="rId3"/>
    <p:sldId id="4064" r:id="rId4"/>
    <p:sldId id="1676" r:id="rId5"/>
    <p:sldId id="1687" r:id="rId6"/>
    <p:sldId id="259" r:id="rId7"/>
    <p:sldId id="4047" r:id="rId8"/>
    <p:sldId id="4025" r:id="rId9"/>
    <p:sldId id="1741" r:id="rId10"/>
    <p:sldId id="1693" r:id="rId11"/>
    <p:sldId id="1694" r:id="rId12"/>
    <p:sldId id="1695" r:id="rId13"/>
    <p:sldId id="4055" r:id="rId14"/>
    <p:sldId id="4484" r:id="rId15"/>
    <p:sldId id="4517" r:id="rId16"/>
    <p:sldId id="4012" r:id="rId17"/>
    <p:sldId id="4060" r:id="rId18"/>
    <p:sldId id="4442" r:id="rId19"/>
    <p:sldId id="1607" r:id="rId20"/>
    <p:sldId id="4061" r:id="rId21"/>
    <p:sldId id="4062" r:id="rId22"/>
    <p:sldId id="4519" r:id="rId23"/>
    <p:sldId id="256" r:id="rId24"/>
    <p:sldId id="4520" r:id="rId25"/>
    <p:sldId id="258" r:id="rId26"/>
    <p:sldId id="4521" r:id="rId27"/>
    <p:sldId id="4522" r:id="rId28"/>
    <p:sldId id="4438" r:id="rId29"/>
    <p:sldId id="257" r:id="rId30"/>
    <p:sldId id="260" r:id="rId31"/>
    <p:sldId id="261" r:id="rId32"/>
    <p:sldId id="262" r:id="rId33"/>
    <p:sldId id="263" r:id="rId34"/>
    <p:sldId id="4439" r:id="rId35"/>
    <p:sldId id="1729" r:id="rId36"/>
    <p:sldId id="448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cela Canto Coronado" initials="MCC" lastIdx="1" clrIdx="0">
    <p:extLst>
      <p:ext uri="{19B8F6BF-5375-455C-9EA6-DF929625EA0E}">
        <p15:presenceInfo xmlns:p15="http://schemas.microsoft.com/office/powerpoint/2012/main" userId="e9d37d4a0f14b2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68" y="72"/>
      </p:cViewPr>
      <p:guideLst>
        <p:guide orient="horz" pos="2137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/>
            </a:pPr>
            <a:r>
              <a:rPr lang="es-CL" sz="1600" b="1" dirty="0"/>
              <a:t>Exportaciones Chilenas de Semillas de Hortalizas, </a:t>
            </a:r>
          </a:p>
          <a:p>
            <a:pPr>
              <a:defRPr sz="1600" b="1"/>
            </a:pPr>
            <a:r>
              <a:rPr lang="es-CL" sz="1600" b="1" dirty="0"/>
              <a:t>2018 (US$ FOB)</a:t>
            </a:r>
          </a:p>
        </c:rich>
      </c:tx>
      <c:layout>
        <c:manualLayout>
          <c:xMode val="edge"/>
          <c:yMode val="edge"/>
          <c:x val="0.22713118660678921"/>
          <c:y val="1.492537313432835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867000959918372"/>
          <c:y val="0.22109144075111417"/>
          <c:w val="0.7810305361446187"/>
          <c:h val="0.74357766090049571"/>
        </c:manualLayout>
      </c:layout>
      <c:pieChart>
        <c:varyColors val="1"/>
        <c:ser>
          <c:idx val="0"/>
          <c:order val="0"/>
          <c:tx>
            <c:strRef>
              <c:f>'Exportación Hortalizas'!$B$2</c:f>
              <c:strCache>
                <c:ptCount val="1"/>
                <c:pt idx="0">
                  <c:v>Valor (US$ FOB)</c:v>
                </c:pt>
              </c:strCache>
            </c:strRef>
          </c:tx>
          <c:spPr>
            <a:ln w="3175">
              <a:solidFill>
                <a:schemeClr val="bg1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397-48B8-80A5-367503765538}"/>
              </c:ext>
            </c:extLst>
          </c:dPt>
          <c:dPt>
            <c:idx val="1"/>
            <c:bubble3D val="0"/>
            <c:spPr>
              <a:solidFill>
                <a:srgbClr val="FF6699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397-48B8-80A5-36750376553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D397-48B8-80A5-367503765538}"/>
              </c:ext>
            </c:extLst>
          </c:dPt>
          <c:dPt>
            <c:idx val="3"/>
            <c:bubble3D val="0"/>
            <c:spPr>
              <a:solidFill>
                <a:srgbClr val="159B1B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D397-48B8-80A5-367503765538}"/>
              </c:ext>
            </c:extLst>
          </c:dPt>
          <c:dPt>
            <c:idx val="4"/>
            <c:bubble3D val="0"/>
            <c:spPr>
              <a:solidFill>
                <a:srgbClr val="CC00FF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D397-48B8-80A5-367503765538}"/>
              </c:ext>
            </c:extLst>
          </c:dPt>
          <c:dPt>
            <c:idx val="5"/>
            <c:bubble3D val="0"/>
            <c:spPr>
              <a:solidFill>
                <a:srgbClr val="FF66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D397-48B8-80A5-367503765538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D397-48B8-80A5-367503765538}"/>
              </c:ext>
            </c:extLst>
          </c:dPt>
          <c:dPt>
            <c:idx val="7"/>
            <c:bubble3D val="0"/>
            <c:spPr>
              <a:solidFill>
                <a:srgbClr val="0066FF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D397-48B8-80A5-367503765538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D397-48B8-80A5-367503765538}"/>
              </c:ext>
            </c:extLst>
          </c:dPt>
          <c:dPt>
            <c:idx val="9"/>
            <c:bubble3D val="0"/>
            <c:spPr>
              <a:solidFill>
                <a:srgbClr val="FFFFCC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3-D397-48B8-80A5-367503765538}"/>
              </c:ext>
            </c:extLst>
          </c:dPt>
          <c:dPt>
            <c:idx val="10"/>
            <c:bubble3D val="0"/>
            <c:spPr>
              <a:solidFill>
                <a:srgbClr val="C0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5-D397-48B8-80A5-367503765538}"/>
              </c:ext>
            </c:extLst>
          </c:dPt>
          <c:dPt>
            <c:idx val="11"/>
            <c:bubble3D val="0"/>
            <c:spPr>
              <a:solidFill>
                <a:srgbClr val="99FFCC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7-D397-48B8-80A5-367503765538}"/>
              </c:ext>
            </c:extLst>
          </c:dPt>
          <c:dPt>
            <c:idx val="12"/>
            <c:bubble3D val="0"/>
            <c:spPr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9-D397-48B8-80A5-367503765538}"/>
              </c:ext>
            </c:extLst>
          </c:dPt>
          <c:dPt>
            <c:idx val="14"/>
            <c:bubble3D val="0"/>
            <c:spPr>
              <a:solidFill>
                <a:srgbClr val="009999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B-D397-48B8-80A5-367503765538}"/>
              </c:ext>
            </c:extLst>
          </c:dPt>
          <c:dPt>
            <c:idx val="15"/>
            <c:bubble3D val="0"/>
            <c:spPr>
              <a:solidFill>
                <a:srgbClr val="7030A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D-D397-48B8-80A5-367503765538}"/>
              </c:ext>
            </c:extLst>
          </c:dPt>
          <c:dLbls>
            <c:dLbl>
              <c:idx val="0"/>
              <c:layout>
                <c:manualLayout>
                  <c:x val="-5.9982805442214002E-2"/>
                  <c:y val="1.826918232079628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97-48B8-80A5-367503765538}"/>
                </c:ext>
              </c:extLst>
            </c:dLbl>
            <c:dLbl>
              <c:idx val="1"/>
              <c:layout>
                <c:manualLayout>
                  <c:x val="-0.13644709489303447"/>
                  <c:y val="2.004644707369693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97-48B8-80A5-367503765538}"/>
                </c:ext>
              </c:extLst>
            </c:dLbl>
            <c:dLbl>
              <c:idx val="2"/>
              <c:layout>
                <c:manualLayout>
                  <c:x val="-4.0987822795980657E-2"/>
                  <c:y val="-4.339475890121056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97-48B8-80A5-367503765538}"/>
                </c:ext>
              </c:extLst>
            </c:dLbl>
            <c:dLbl>
              <c:idx val="3"/>
              <c:layout>
                <c:manualLayout>
                  <c:x val="-5.1963682182708179E-2"/>
                  <c:y val="-8.843815988969964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97-48B8-80A5-367503765538}"/>
                </c:ext>
              </c:extLst>
            </c:dLbl>
            <c:dLbl>
              <c:idx val="4"/>
              <c:layout>
                <c:manualLayout>
                  <c:x val="9.6384139157648617E-3"/>
                  <c:y val="-3.595021826460174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97-48B8-80A5-367503765538}"/>
                </c:ext>
              </c:extLst>
            </c:dLbl>
            <c:dLbl>
              <c:idx val="5"/>
              <c:layout>
                <c:manualLayout>
                  <c:x val="4.5506534386841158E-2"/>
                  <c:y val="-3.409599978013219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97-48B8-80A5-367503765538}"/>
                </c:ext>
              </c:extLst>
            </c:dLbl>
            <c:dLbl>
              <c:idx val="6"/>
              <c:layout>
                <c:manualLayout>
                  <c:x val="1.203073186042386E-2"/>
                  <c:y val="-2.057632848249998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397-48B8-80A5-367503765538}"/>
                </c:ext>
              </c:extLst>
            </c:dLbl>
            <c:dLbl>
              <c:idx val="7"/>
              <c:layout>
                <c:manualLayout>
                  <c:x val="1.691853509645783E-2"/>
                  <c:y val="-9.909075501687942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397-48B8-80A5-367503765538}"/>
                </c:ext>
              </c:extLst>
            </c:dLbl>
            <c:dLbl>
              <c:idx val="8"/>
              <c:layout>
                <c:manualLayout>
                  <c:x val="2.756787983824379E-2"/>
                  <c:y val="-6.925835841200478E-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397-48B8-80A5-367503765538}"/>
                </c:ext>
              </c:extLst>
            </c:dLbl>
            <c:dLbl>
              <c:idx val="9"/>
              <c:layout>
                <c:manualLayout>
                  <c:x val="9.5810987231448753E-3"/>
                  <c:y val="1.19661220357926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397-48B8-80A5-367503765538}"/>
                </c:ext>
              </c:extLst>
            </c:dLbl>
            <c:dLbl>
              <c:idx val="10"/>
              <c:layout>
                <c:manualLayout>
                  <c:x val="2.648416781524493E-2"/>
                  <c:y val="8.576493383353258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397-48B8-80A5-367503765538}"/>
                </c:ext>
              </c:extLst>
            </c:dLbl>
            <c:dLbl>
              <c:idx val="11"/>
              <c:layout>
                <c:manualLayout>
                  <c:x val="2.5145448673335243E-2"/>
                  <c:y val="1.807148451993239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397-48B8-80A5-367503765538}"/>
                </c:ext>
              </c:extLst>
            </c:dLbl>
            <c:dLbl>
              <c:idx val="12"/>
              <c:layout>
                <c:manualLayout>
                  <c:x val="2.0559232522277895E-2"/>
                  <c:y val="7.11547182256663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18313113807048"/>
                      <c:h val="4.00349956255468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D397-48B8-80A5-367503765538}"/>
                </c:ext>
              </c:extLst>
            </c:dLbl>
            <c:dLbl>
              <c:idx val="13"/>
              <c:layout>
                <c:manualLayout>
                  <c:x val="5.1993067590987867E-2"/>
                  <c:y val="-3.261922102669102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948584633160023"/>
                      <c:h val="4.42117510180337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E-D397-48B8-80A5-367503765538}"/>
                </c:ext>
              </c:extLst>
            </c:dLbl>
            <c:dLbl>
              <c:idx val="14"/>
              <c:layout>
                <c:manualLayout>
                  <c:x val="4.7746284747335523E-3"/>
                  <c:y val="-2.74466477030685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397-48B8-80A5-367503765538}"/>
                </c:ext>
              </c:extLst>
            </c:dLbl>
            <c:dLbl>
              <c:idx val="15"/>
              <c:layout>
                <c:manualLayout>
                  <c:x val="4.7831802653784394E-3"/>
                  <c:y val="-4.865509612345579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397-48B8-80A5-367503765538}"/>
                </c:ext>
              </c:extLst>
            </c:dLbl>
            <c:dLbl>
              <c:idx val="16"/>
              <c:layout>
                <c:manualLayout>
                  <c:x val="0.13633746821508655"/>
                  <c:y val="-3.07131503849976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596187175043325"/>
                      <c:h val="3.49040139616055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D397-48B8-80A5-36750376553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'Exportación Hortalizas'!$A$3:$A$19</c:f>
              <c:strCache>
                <c:ptCount val="17"/>
                <c:pt idx="0">
                  <c:v>BRÓCOLI</c:v>
                </c:pt>
                <c:pt idx="1">
                  <c:v>SANDÍA</c:v>
                </c:pt>
                <c:pt idx="2">
                  <c:v>PIMIENTO</c:v>
                </c:pt>
                <c:pt idx="3">
                  <c:v>REPOLLO</c:v>
                </c:pt>
                <c:pt idx="4">
                  <c:v>COLIFLOR</c:v>
                </c:pt>
                <c:pt idx="5">
                  <c:v>ZANAHORIA</c:v>
                </c:pt>
                <c:pt idx="6">
                  <c:v>ZAPALLO</c:v>
                </c:pt>
                <c:pt idx="7">
                  <c:v>PEPINO</c:v>
                </c:pt>
                <c:pt idx="8">
                  <c:v>BUNCHING</c:v>
                </c:pt>
                <c:pt idx="9">
                  <c:v>LECHUGA</c:v>
                </c:pt>
                <c:pt idx="10">
                  <c:v>TOMATE</c:v>
                </c:pt>
                <c:pt idx="11">
                  <c:v>CEBOLLA</c:v>
                </c:pt>
                <c:pt idx="12">
                  <c:v>MAÍZ DULCE</c:v>
                </c:pt>
                <c:pt idx="13">
                  <c:v>MELÓN</c:v>
                </c:pt>
                <c:pt idx="14">
                  <c:v>FREJOL</c:v>
                </c:pt>
                <c:pt idx="15">
                  <c:v>HINOJO</c:v>
                </c:pt>
                <c:pt idx="16">
                  <c:v>OTRAS HORTALIZAS</c:v>
                </c:pt>
              </c:strCache>
            </c:strRef>
          </c:cat>
          <c:val>
            <c:numRef>
              <c:f>'Exportación Hortalizas'!$B$3:$B$19</c:f>
              <c:numCache>
                <c:formatCode>#,##0</c:formatCode>
                <c:ptCount val="17"/>
                <c:pt idx="0">
                  <c:v>27348293.710000008</c:v>
                </c:pt>
                <c:pt idx="1">
                  <c:v>26099437.639999997</c:v>
                </c:pt>
                <c:pt idx="2">
                  <c:v>19955873.479999989</c:v>
                </c:pt>
                <c:pt idx="3">
                  <c:v>17858084.00999999</c:v>
                </c:pt>
                <c:pt idx="4">
                  <c:v>17005684.740000006</c:v>
                </c:pt>
                <c:pt idx="5">
                  <c:v>16243040.569999997</c:v>
                </c:pt>
                <c:pt idx="6">
                  <c:v>12097010.880000003</c:v>
                </c:pt>
                <c:pt idx="7">
                  <c:v>11727476.970000006</c:v>
                </c:pt>
                <c:pt idx="8">
                  <c:v>9102389.3400000017</c:v>
                </c:pt>
                <c:pt idx="9">
                  <c:v>8971428.8100000042</c:v>
                </c:pt>
                <c:pt idx="10">
                  <c:v>7071125.4600000056</c:v>
                </c:pt>
                <c:pt idx="11">
                  <c:v>5173954.7599999988</c:v>
                </c:pt>
                <c:pt idx="12">
                  <c:v>4292372.3699999992</c:v>
                </c:pt>
                <c:pt idx="13">
                  <c:v>4188517.3800000004</c:v>
                </c:pt>
                <c:pt idx="14">
                  <c:v>3091908.67</c:v>
                </c:pt>
                <c:pt idx="15">
                  <c:v>2890075.129999999</c:v>
                </c:pt>
                <c:pt idx="16">
                  <c:v>3929757.2799999993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D397-48B8-80A5-367503765538}"/>
            </c:ext>
          </c:extLst>
        </c:ser>
        <c:ser>
          <c:idx val="1"/>
          <c:order val="1"/>
          <c:tx>
            <c:strRef>
              <c:f>'Exportación Hortalizas'!$D$2</c:f>
              <c:strCache>
                <c:ptCount val="1"/>
                <c:pt idx="0">
                  <c:v>Participación (%)</c:v>
                </c:pt>
              </c:strCache>
            </c:strRef>
          </c:tx>
          <c:cat>
            <c:strRef>
              <c:f>'Exportación Hortalizas'!$A$3:$A$19</c:f>
              <c:strCache>
                <c:ptCount val="17"/>
                <c:pt idx="0">
                  <c:v>BRÓCOLI</c:v>
                </c:pt>
                <c:pt idx="1">
                  <c:v>SANDÍA</c:v>
                </c:pt>
                <c:pt idx="2">
                  <c:v>PIMIENTO</c:v>
                </c:pt>
                <c:pt idx="3">
                  <c:v>REPOLLO</c:v>
                </c:pt>
                <c:pt idx="4">
                  <c:v>COLIFLOR</c:v>
                </c:pt>
                <c:pt idx="5">
                  <c:v>ZANAHORIA</c:v>
                </c:pt>
                <c:pt idx="6">
                  <c:v>ZAPALLO</c:v>
                </c:pt>
                <c:pt idx="7">
                  <c:v>PEPINO</c:v>
                </c:pt>
                <c:pt idx="8">
                  <c:v>BUNCHING</c:v>
                </c:pt>
                <c:pt idx="9">
                  <c:v>LECHUGA</c:v>
                </c:pt>
                <c:pt idx="10">
                  <c:v>TOMATE</c:v>
                </c:pt>
                <c:pt idx="11">
                  <c:v>CEBOLLA</c:v>
                </c:pt>
                <c:pt idx="12">
                  <c:v>MAÍZ DULCE</c:v>
                </c:pt>
                <c:pt idx="13">
                  <c:v>MELÓN</c:v>
                </c:pt>
                <c:pt idx="14">
                  <c:v>FREJOL</c:v>
                </c:pt>
                <c:pt idx="15">
                  <c:v>HINOJO</c:v>
                </c:pt>
                <c:pt idx="16">
                  <c:v>OTRAS HORTALIZAS</c:v>
                </c:pt>
              </c:strCache>
            </c:strRef>
          </c:cat>
          <c:val>
            <c:numRef>
              <c:f>'Exportación Hortalizas'!$D$3:$D$19</c:f>
              <c:numCache>
                <c:formatCode>0%</c:formatCode>
                <c:ptCount val="17"/>
                <c:pt idx="0">
                  <c:v>0.13879111407118958</c:v>
                </c:pt>
                <c:pt idx="1">
                  <c:v>0.13245323694043132</c:v>
                </c:pt>
                <c:pt idx="2">
                  <c:v>0.10127498051332376</c:v>
                </c:pt>
                <c:pt idx="3">
                  <c:v>9.0628812210631862E-2</c:v>
                </c:pt>
                <c:pt idx="4">
                  <c:v>8.6302931935567109E-2</c:v>
                </c:pt>
                <c:pt idx="5">
                  <c:v>8.2432553947214035E-2</c:v>
                </c:pt>
                <c:pt idx="6">
                  <c:v>6.1391677110465746E-2</c:v>
                </c:pt>
                <c:pt idx="7">
                  <c:v>5.9516312467982453E-2</c:v>
                </c:pt>
                <c:pt idx="8">
                  <c:v>4.61941344715915E-2</c:v>
                </c:pt>
                <c:pt idx="9">
                  <c:v>4.5529516852269712E-2</c:v>
                </c:pt>
                <c:pt idx="10">
                  <c:v>3.5885579946499463E-2</c:v>
                </c:pt>
                <c:pt idx="11">
                  <c:v>2.6257541070350526E-2</c:v>
                </c:pt>
                <c:pt idx="12">
                  <c:v>2.1783558036853192E-2</c:v>
                </c:pt>
                <c:pt idx="13">
                  <c:v>2.1256499569630372E-2</c:v>
                </c:pt>
                <c:pt idx="14">
                  <c:v>1.569126957118927E-2</c:v>
                </c:pt>
                <c:pt idx="15">
                  <c:v>1.4666975252480488E-2</c:v>
                </c:pt>
                <c:pt idx="16">
                  <c:v>1.9943306032329702E-2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D397-48B8-80A5-367503765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solidFill>
        <a:schemeClr val="bg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+mj-lt"/>
          <a:ea typeface="Arial Narrow"/>
          <a:cs typeface="Arial Narrow"/>
        </a:defRPr>
      </a:pPr>
      <a:endParaRPr lang="es-CL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0.01394</cdr:x>
      <cdr:y>0.00454</cdr:y>
    </cdr:from>
    <cdr:to>
      <cdr:x>0.15542</cdr:x>
      <cdr:y>0.14377</cdr:y>
    </cdr:to>
    <cdr:pic>
      <cdr:nvPicPr>
        <cdr:cNvPr id="3" name="Picture 2" descr="C:\Users\MSM\Desktop\Respaldo ACER\GENERAL\LOGOS\LOGO 2010.png">
          <a:extLst xmlns:a="http://schemas.openxmlformats.org/drawingml/2006/main">
            <a:ext uri="{FF2B5EF4-FFF2-40B4-BE49-F238E27FC236}">
              <a16:creationId xmlns:a16="http://schemas.microsoft.com/office/drawing/2014/main" id="{DEB6B38E-FE96-454C-87EF-16897C56D9C5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6613" y="24780"/>
          <a:ext cx="777564" cy="759918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8F539895-5FF7-48FE-9D1C-25D952D7CBCA}" type="datetimeFigureOut">
              <a:rPr lang="es-CL" smtClean="0"/>
              <a:t>19-02-2020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D7B7D642-BA21-48CF-9534-009D78A6E8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1161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2695557F-43AC-45DB-BF0B-2EC70D80F245}" type="datetimeFigureOut">
              <a:rPr lang="es-CL" smtClean="0"/>
              <a:t>19-02-2020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6C1FCCF1-5CB0-4260-953D-6416384FD9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743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770C-A1A4-401A-B9E0-9774D2EADAF4}" type="datetimeFigureOut">
              <a:rPr lang="es-CL" smtClean="0"/>
              <a:t>19-02-2020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9806-6569-4B4B-A8B1-306CFDAD7C0E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Picture 2" descr="C:\Users\MSM\Desktop\Respaldo ACER\GENERAL\LOGOS\LOGO 2010.png">
            <a:extLst>
              <a:ext uri="{FF2B5EF4-FFF2-40B4-BE49-F238E27FC236}">
                <a16:creationId xmlns:a16="http://schemas.microsoft.com/office/drawing/2014/main" id="{954EE149-5E87-4DFD-A7FA-EF3BE72635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1" y="0"/>
            <a:ext cx="807693" cy="797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20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770C-A1A4-401A-B9E0-9774D2EADAF4}" type="datetimeFigureOut">
              <a:rPr lang="es-CL" smtClean="0"/>
              <a:t>19-02-2020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9806-6569-4B4B-A8B1-306CFDAD7C0E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Picture 2" descr="C:\Users\MSM\Desktop\Respaldo ACER\GENERAL\LOGOS\LOGO 2010.png">
            <a:extLst>
              <a:ext uri="{FF2B5EF4-FFF2-40B4-BE49-F238E27FC236}">
                <a16:creationId xmlns:a16="http://schemas.microsoft.com/office/drawing/2014/main" id="{4E44F0D5-293F-467E-88EA-761BBE99B8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1" y="0"/>
            <a:ext cx="807693" cy="797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745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A770C-A1A4-401A-B9E0-9774D2EADAF4}" type="datetimeFigureOut">
              <a:rPr lang="es-CL" smtClean="0"/>
              <a:t>19-02-2020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C9806-6569-4B4B-A8B1-306CFDAD7C0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088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34D3EA9-A95D-4562-AC81-2496EEAFDA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04" y="3220180"/>
            <a:ext cx="8460392" cy="363782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251AFEB1-D0B2-4D3E-9AD9-1D1E186F1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02" y="0"/>
            <a:ext cx="8802196" cy="2993923"/>
          </a:xfrm>
        </p:spPr>
        <p:txBody>
          <a:bodyPr anchor="ctr" anchorCtr="0">
            <a:noAutofit/>
          </a:bodyPr>
          <a:lstStyle/>
          <a:p>
            <a:br>
              <a:rPr lang="es-CL" sz="2600" b="1" dirty="0">
                <a:solidFill>
                  <a:srgbClr val="009900"/>
                </a:solidFill>
                <a:latin typeface="Calibri Light" panose="020F0302020204030204" pitchFamily="34" charset="0"/>
              </a:rPr>
            </a:br>
            <a:r>
              <a:rPr lang="es-CL" sz="3000" b="1" dirty="0">
                <a:solidFill>
                  <a:srgbClr val="008000"/>
                </a:solidFill>
                <a:latin typeface="Calibri Light" panose="020F0302020204030204" pitchFamily="34" charset="0"/>
              </a:rPr>
              <a:t>Industria Semillera Chilena</a:t>
            </a:r>
            <a:br>
              <a:rPr lang="es-CL" sz="2800" b="1" dirty="0">
                <a:solidFill>
                  <a:srgbClr val="008000"/>
                </a:solidFill>
                <a:latin typeface="Calibri Light" panose="020F0302020204030204" pitchFamily="34" charset="0"/>
              </a:rPr>
            </a:br>
            <a:r>
              <a:rPr lang="es-CL" sz="1500" b="1" dirty="0">
                <a:solidFill>
                  <a:srgbClr val="008000"/>
                </a:solidFill>
                <a:latin typeface="Calibri Light" panose="020F0302020204030204" pitchFamily="34" charset="0"/>
              </a:rPr>
              <a:t> </a:t>
            </a:r>
            <a:br>
              <a:rPr lang="es-CL" sz="2600" b="1" dirty="0">
                <a:solidFill>
                  <a:srgbClr val="008000"/>
                </a:solidFill>
                <a:latin typeface="Calibri Light" panose="020F0302020204030204" pitchFamily="34" charset="0"/>
              </a:rPr>
            </a:br>
            <a:r>
              <a:rPr lang="es-CL" sz="1500" b="1" dirty="0">
                <a:solidFill>
                  <a:srgbClr val="0000CC"/>
                </a:solidFill>
                <a:latin typeface="Calibri Light" panose="020F0302020204030204" pitchFamily="34" charset="0"/>
              </a:rPr>
              <a:t> </a:t>
            </a:r>
            <a:r>
              <a:rPr lang="es-CL" sz="2600" b="1" dirty="0">
                <a:latin typeface="Calibri Light" panose="020F0302020204030204" pitchFamily="34" charset="0"/>
              </a:rPr>
              <a:t>Taller Comercio Exterior</a:t>
            </a:r>
            <a:br>
              <a:rPr lang="es-CL" sz="2600" b="1" dirty="0">
                <a:latin typeface="Calibri Light" panose="020F0302020204030204" pitchFamily="34" charset="0"/>
              </a:rPr>
            </a:br>
            <a:r>
              <a:rPr lang="es-CL" sz="1500" b="1" dirty="0">
                <a:latin typeface="Calibri Light" panose="020F0302020204030204" pitchFamily="34" charset="0"/>
              </a:rPr>
              <a:t> </a:t>
            </a:r>
            <a:br>
              <a:rPr lang="es-CL" sz="2600" b="1" dirty="0">
                <a:solidFill>
                  <a:srgbClr val="0000CC"/>
                </a:solidFill>
                <a:latin typeface="Calibri Light" panose="020F0302020204030204" pitchFamily="34" charset="0"/>
              </a:rPr>
            </a:br>
            <a:r>
              <a:rPr lang="es-CL" sz="2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Maricela Canto C.</a:t>
            </a:r>
            <a:br>
              <a:rPr lang="es-CL" sz="2000" b="1" dirty="0">
                <a:solidFill>
                  <a:srgbClr val="003300"/>
                </a:solidFill>
                <a:latin typeface="Calibri Light" panose="020F0302020204030204" pitchFamily="34" charset="0"/>
              </a:rPr>
            </a:br>
            <a:r>
              <a:rPr lang="es-CL" sz="2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Jefe Técnico</a:t>
            </a:r>
            <a:br>
              <a:rPr lang="es-CL" sz="2400" b="1" dirty="0">
                <a:solidFill>
                  <a:srgbClr val="003300"/>
                </a:solidFill>
                <a:latin typeface="Calibri Light" panose="020F0302020204030204" pitchFamily="34" charset="0"/>
              </a:rPr>
            </a:br>
            <a:r>
              <a:rPr lang="es-CL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 </a:t>
            </a:r>
            <a:br>
              <a:rPr lang="es-CL" sz="2000" b="1" dirty="0">
                <a:solidFill>
                  <a:srgbClr val="003300"/>
                </a:solidFill>
                <a:latin typeface="Calibri Light" panose="020F0302020204030204" pitchFamily="34" charset="0"/>
              </a:rPr>
            </a:br>
            <a:r>
              <a:rPr lang="es-CL" sz="500" b="1" dirty="0">
                <a:solidFill>
                  <a:srgbClr val="003300"/>
                </a:solidFill>
                <a:latin typeface="Calibri Light" panose="020F0302020204030204" pitchFamily="34" charset="0"/>
              </a:rPr>
              <a:t> </a:t>
            </a:r>
            <a:br>
              <a:rPr lang="es-CL" sz="2000" b="1" dirty="0">
                <a:solidFill>
                  <a:srgbClr val="003300"/>
                </a:solidFill>
                <a:latin typeface="Calibri Light" panose="020F0302020204030204" pitchFamily="34" charset="0"/>
              </a:rPr>
            </a:br>
            <a:r>
              <a:rPr lang="es-CL" sz="2000" b="1" dirty="0">
                <a:latin typeface="Calibri Light" panose="020F0302020204030204" pitchFamily="34" charset="0"/>
              </a:rPr>
              <a:t>Asociación Gremial de Productores de Semillas,  ANPROS A.G</a:t>
            </a:r>
            <a:r>
              <a:rPr lang="es-CL" sz="1500" b="1" dirty="0">
                <a:latin typeface="Calibri Light" panose="020F0302020204030204" pitchFamily="34" charset="0"/>
              </a:rPr>
              <a:t>.</a:t>
            </a:r>
            <a:br>
              <a:rPr lang="es-CL" sz="1500" b="1" dirty="0">
                <a:latin typeface="Calibri Light" panose="020F0302020204030204" pitchFamily="34" charset="0"/>
              </a:rPr>
            </a:br>
            <a:r>
              <a:rPr lang="es-CL" sz="1500" b="1" dirty="0">
                <a:latin typeface="Calibri Light" panose="020F0302020204030204" pitchFamily="34" charset="0"/>
              </a:rPr>
              <a:t>Concepción, 18 de febrero de 2020</a:t>
            </a:r>
          </a:p>
        </p:txBody>
      </p:sp>
    </p:spTree>
    <p:extLst>
      <p:ext uri="{BB962C8B-B14F-4D97-AF65-F5344CB8AC3E}">
        <p14:creationId xmlns:p14="http://schemas.microsoft.com/office/powerpoint/2010/main" val="40585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600" y="28972"/>
            <a:ext cx="9144001" cy="1182740"/>
          </a:xfrm>
        </p:spPr>
        <p:txBody>
          <a:bodyPr>
            <a:noAutofit/>
          </a:bodyPr>
          <a:lstStyle/>
          <a:p>
            <a:pPr>
              <a:tabLst>
                <a:tab pos="5029200" algn="l"/>
              </a:tabLst>
            </a:pPr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Mercado Mundial de Semillas (ISF, 2013): </a:t>
            </a:r>
            <a:b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US$ 42.000 Millones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224136"/>
            <a:ext cx="8892480" cy="566124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Clr>
                <a:srgbClr val="0000CC"/>
              </a:buClr>
            </a:pPr>
            <a:endParaRPr lang="es-CL" sz="2000" dirty="0">
              <a:solidFill>
                <a:srgbClr val="0000CC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4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1196752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cs typeface="Shruti" panose="020B0502040204020203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2816"/>
            <a:ext cx="9144000" cy="4680520"/>
          </a:xfrm>
          <a:prstGeom prst="rect">
            <a:avLst/>
          </a:prstGeom>
        </p:spPr>
      </p:pic>
      <p:cxnSp>
        <p:nvCxnSpPr>
          <p:cNvPr id="7" name="Conector recto 6"/>
          <p:cNvCxnSpPr>
            <a:stCxn id="4" idx="1"/>
            <a:endCxn id="4" idx="3"/>
          </p:cNvCxnSpPr>
          <p:nvPr/>
        </p:nvCxnSpPr>
        <p:spPr>
          <a:xfrm>
            <a:off x="0" y="4113076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10 Elipse"/>
          <p:cNvSpPr/>
          <p:nvPr/>
        </p:nvSpPr>
        <p:spPr>
          <a:xfrm>
            <a:off x="827584" y="2323639"/>
            <a:ext cx="7920880" cy="1040418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91427" tIns="45713" rIns="91427" bIns="45713" rtlCol="0" anchor="ctr"/>
          <a:lstStyle/>
          <a:p>
            <a:pPr marL="0" marR="0" lvl="0" indent="0" algn="ctr" defTabSz="10343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606" y="1772816"/>
            <a:ext cx="1315458" cy="74835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267744" y="4581129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11,7%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308304" y="458112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1,1%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202302" y="3347294"/>
            <a:ext cx="87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2,5%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835696" y="2521173"/>
            <a:ext cx="109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30,4%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355976" y="2521173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22,2%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444208" y="270485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32,1%</a:t>
            </a:r>
          </a:p>
        </p:txBody>
      </p:sp>
    </p:spTree>
    <p:extLst>
      <p:ext uri="{BB962C8B-B14F-4D97-AF65-F5344CB8AC3E}">
        <p14:creationId xmlns:p14="http://schemas.microsoft.com/office/powerpoint/2010/main" val="360867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224136"/>
            <a:ext cx="8892480" cy="566124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Clr>
                <a:srgbClr val="0000CC"/>
              </a:buClr>
            </a:pPr>
            <a:endParaRPr lang="es-CL" sz="2000" dirty="0">
              <a:solidFill>
                <a:srgbClr val="0000CC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4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1196752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cs typeface="Shruti" panose="020B0502040204020203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4784"/>
            <a:ext cx="9144000" cy="4639056"/>
          </a:xfrm>
          <a:prstGeom prst="rect">
            <a:avLst/>
          </a:prstGeom>
        </p:spPr>
      </p:pic>
      <p:cxnSp>
        <p:nvCxnSpPr>
          <p:cNvPr id="7" name="Conector recto 6"/>
          <p:cNvCxnSpPr>
            <a:stCxn id="4" idx="1"/>
            <a:endCxn id="4" idx="3"/>
          </p:cNvCxnSpPr>
          <p:nvPr/>
        </p:nvCxnSpPr>
        <p:spPr>
          <a:xfrm>
            <a:off x="0" y="3904312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95536" y="251819"/>
            <a:ext cx="8455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latin typeface="+mj-lt"/>
              </a:rPr>
              <a:t>Exportaciones de Semillas (ISF, 2017):                     US$ 11.924 millones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34" y="1909177"/>
            <a:ext cx="7943776" cy="106689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339752" y="4094144"/>
            <a:ext cx="102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6,6%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691680" y="3097879"/>
            <a:ext cx="1029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0,4%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569279" y="222505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18,1%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862538" y="143396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FFFF00"/>
                </a:solidFill>
              </a:rPr>
              <a:t>89,5%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499992" y="211938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61,7%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228184" y="211938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9,7%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499992" y="298348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1,4%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308304" y="409414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2,1%</a:t>
            </a:r>
          </a:p>
        </p:txBody>
      </p:sp>
    </p:spTree>
    <p:extLst>
      <p:ext uri="{BB962C8B-B14F-4D97-AF65-F5344CB8AC3E}">
        <p14:creationId xmlns:p14="http://schemas.microsoft.com/office/powerpoint/2010/main" val="4856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224136"/>
            <a:ext cx="8892480" cy="566124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Clr>
                <a:srgbClr val="0000CC"/>
              </a:buClr>
            </a:pPr>
            <a:endParaRPr lang="es-CL" sz="2000" dirty="0">
              <a:solidFill>
                <a:srgbClr val="0000CC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4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1196752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cs typeface="Shruti" panose="020B0502040204020203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6" y="1532812"/>
            <a:ext cx="9144000" cy="463905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31640" y="18864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latin typeface="+mj-lt"/>
              </a:rPr>
              <a:t>Importaciones de Semillas (ISF, 2017): US$ 11.289 Millones</a:t>
            </a:r>
          </a:p>
        </p:txBody>
      </p:sp>
      <p:cxnSp>
        <p:nvCxnSpPr>
          <p:cNvPr id="9" name="Conector recto 8"/>
          <p:cNvCxnSpPr>
            <a:stCxn id="5" idx="1"/>
            <a:endCxn id="5" idx="3"/>
          </p:cNvCxnSpPr>
          <p:nvPr/>
        </p:nvCxnSpPr>
        <p:spPr>
          <a:xfrm>
            <a:off x="21366" y="385234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2699792" y="458112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4,5%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236296" y="450912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1,5</a:t>
            </a:r>
            <a:r>
              <a:rPr lang="es-CL" sz="24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907704" y="342900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0,4%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427984" y="335699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3,7</a:t>
            </a:r>
            <a:r>
              <a:rPr lang="es-CL" sz="2400" dirty="0">
                <a:solidFill>
                  <a:schemeClr val="bg1"/>
                </a:solidFill>
              </a:rPr>
              <a:t>%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330470"/>
            <a:ext cx="8376630" cy="84882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779912" y="176410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FFFF00"/>
                </a:solidFill>
              </a:rPr>
              <a:t>89,9%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763688" y="24208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15,3%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427984" y="242088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61,9%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372200" y="242088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12,7%</a:t>
            </a:r>
          </a:p>
        </p:txBody>
      </p:sp>
    </p:spTree>
    <p:extLst>
      <p:ext uri="{BB962C8B-B14F-4D97-AF65-F5344CB8AC3E}">
        <p14:creationId xmlns:p14="http://schemas.microsoft.com/office/powerpoint/2010/main" val="35711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FFCC35-6461-4F6E-973D-E34BC92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20" y="61947"/>
            <a:ext cx="7355160" cy="1167909"/>
          </a:xfrm>
        </p:spPr>
        <p:txBody>
          <a:bodyPr/>
          <a:lstStyle/>
          <a:p>
            <a:pPr algn="ctr"/>
            <a:r>
              <a:rPr lang="es-CL" b="1" dirty="0">
                <a:solidFill>
                  <a:srgbClr val="C00000"/>
                </a:solidFill>
              </a:rPr>
              <a:t>Industria Altamente Regulada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30E95D-A7D2-46C8-8357-25947F9E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F203-E9DF-4C83-A3E8-B3AC6ACB6EFF}" type="slidenum">
              <a:rPr lang="es-CL" smtClean="0"/>
              <a:pPr/>
              <a:t>13</a:t>
            </a:fld>
            <a:endParaRPr lang="es-CL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15C3F74-1651-4100-A71F-A8D72CE7BDE5}"/>
              </a:ext>
            </a:extLst>
          </p:cNvPr>
          <p:cNvGrpSpPr/>
          <p:nvPr/>
        </p:nvGrpSpPr>
        <p:grpSpPr>
          <a:xfrm>
            <a:off x="179512" y="1353562"/>
            <a:ext cx="8816056" cy="1042990"/>
            <a:chOff x="179512" y="1353562"/>
            <a:chExt cx="8816056" cy="1042990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38C563D-319A-476A-8545-E4B596AC5DE7}"/>
                </a:ext>
              </a:extLst>
            </p:cNvPr>
            <p:cNvSpPr txBox="1"/>
            <p:nvPr/>
          </p:nvSpPr>
          <p:spPr>
            <a:xfrm>
              <a:off x="179512" y="1353562"/>
              <a:ext cx="6120680" cy="86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50000"/>
                </a:lnSpc>
                <a:buClr>
                  <a:srgbClr val="006600"/>
                </a:buClr>
                <a:buSzPct val="120000"/>
                <a:buFont typeface="Wingdings" panose="05000000000000000000" pitchFamily="2" charset="2"/>
                <a:buChar char="ü"/>
              </a:pPr>
              <a:r>
                <a:rPr lang="es-CL" sz="2400" dirty="0"/>
                <a:t>Certificación de Producción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8072702-DD90-4BEE-B503-E209B8B70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1960" y="1444667"/>
              <a:ext cx="1850559" cy="95188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43BE8FD-DD63-4C9E-8D31-76739CD1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192" y="1578387"/>
              <a:ext cx="2695376" cy="684444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C66BBA0-79A3-4B3C-B354-8F67624F3419}"/>
              </a:ext>
            </a:extLst>
          </p:cNvPr>
          <p:cNvGrpSpPr/>
          <p:nvPr/>
        </p:nvGrpSpPr>
        <p:grpSpPr>
          <a:xfrm>
            <a:off x="159687" y="4345865"/>
            <a:ext cx="8527113" cy="965387"/>
            <a:chOff x="159687" y="4345865"/>
            <a:chExt cx="8527113" cy="96538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C8BE0A9-36BC-4416-BE5C-D4393AC3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24" t="-1089"/>
            <a:stretch/>
          </p:blipFill>
          <p:spPr>
            <a:xfrm>
              <a:off x="4064669" y="4453824"/>
              <a:ext cx="4622131" cy="857428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9733CE5-642C-42BB-B452-E6BF055C898F}"/>
                </a:ext>
              </a:extLst>
            </p:cNvPr>
            <p:cNvSpPr txBox="1"/>
            <p:nvPr/>
          </p:nvSpPr>
          <p:spPr>
            <a:xfrm>
              <a:off x="159687" y="4345865"/>
              <a:ext cx="3888432" cy="86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50000"/>
                </a:lnSpc>
                <a:buClr>
                  <a:srgbClr val="006600"/>
                </a:buClr>
                <a:buSzPct val="120000"/>
                <a:buFont typeface="Wingdings" panose="05000000000000000000" pitchFamily="2" charset="2"/>
                <a:buChar char="ü"/>
              </a:pPr>
              <a:r>
                <a:rPr lang="es-CL" sz="2400" dirty="0"/>
                <a:t>Regulaciones Fitosanitarias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2D4DC3C-036E-4A5C-ABB0-917D764805BC}"/>
              </a:ext>
            </a:extLst>
          </p:cNvPr>
          <p:cNvGrpSpPr/>
          <p:nvPr/>
        </p:nvGrpSpPr>
        <p:grpSpPr>
          <a:xfrm>
            <a:off x="163287" y="2419523"/>
            <a:ext cx="6450815" cy="919237"/>
            <a:chOff x="163287" y="2419523"/>
            <a:chExt cx="6450815" cy="91923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58C03D1-BF3A-40B6-A501-EC930D52F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9647" y="2487656"/>
              <a:ext cx="914455" cy="851104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143CB36-299E-400D-94D6-7F314C3ADFE4}"/>
                </a:ext>
              </a:extLst>
            </p:cNvPr>
            <p:cNvSpPr txBox="1"/>
            <p:nvPr/>
          </p:nvSpPr>
          <p:spPr>
            <a:xfrm>
              <a:off x="163287" y="2419523"/>
              <a:ext cx="5242301" cy="86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50000"/>
                </a:lnSpc>
                <a:buClr>
                  <a:srgbClr val="006600"/>
                </a:buClr>
                <a:buSzPct val="120000"/>
                <a:buFont typeface="Wingdings" panose="05000000000000000000" pitchFamily="2" charset="2"/>
                <a:buChar char="ü"/>
              </a:pPr>
              <a:r>
                <a:rPr lang="es-CL" sz="2400" dirty="0"/>
                <a:t>Certificación de Calidad y Laboratorios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96CA394-D07C-4D00-BB95-891F8D801691}"/>
              </a:ext>
            </a:extLst>
          </p:cNvPr>
          <p:cNvGrpSpPr/>
          <p:nvPr/>
        </p:nvGrpSpPr>
        <p:grpSpPr>
          <a:xfrm>
            <a:off x="209382" y="3349820"/>
            <a:ext cx="5560542" cy="866071"/>
            <a:chOff x="209382" y="3349820"/>
            <a:chExt cx="5560542" cy="866071"/>
          </a:xfrm>
        </p:grpSpPr>
        <p:pic>
          <p:nvPicPr>
            <p:cNvPr id="1026" name="Picture 2" descr="UPOV Home">
              <a:extLst>
                <a:ext uri="{FF2B5EF4-FFF2-40B4-BE49-F238E27FC236}">
                  <a16:creationId xmlns:a16="http://schemas.microsoft.com/office/drawing/2014/main" id="{5F18C3FE-0ADF-4E7E-BC1C-FECA6403C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3607978"/>
              <a:ext cx="2074224" cy="541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0C1B174-6668-4E33-9B32-EDD986800694}"/>
                </a:ext>
              </a:extLst>
            </p:cNvPr>
            <p:cNvSpPr txBox="1"/>
            <p:nvPr/>
          </p:nvSpPr>
          <p:spPr>
            <a:xfrm>
              <a:off x="209382" y="3349820"/>
              <a:ext cx="3211169" cy="86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50000"/>
                </a:lnSpc>
                <a:buClr>
                  <a:srgbClr val="006600"/>
                </a:buClr>
                <a:buSzPct val="120000"/>
                <a:buFont typeface="Wingdings" panose="05000000000000000000" pitchFamily="2" charset="2"/>
                <a:buChar char="ü"/>
              </a:pPr>
              <a:r>
                <a:rPr lang="es-CL" sz="2400" dirty="0"/>
                <a:t>Propiedad Intelectual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5EA5B61E-E899-45B4-A4A0-42B9D763F9A0}"/>
              </a:ext>
            </a:extLst>
          </p:cNvPr>
          <p:cNvGrpSpPr/>
          <p:nvPr/>
        </p:nvGrpSpPr>
        <p:grpSpPr>
          <a:xfrm>
            <a:off x="217339" y="5311252"/>
            <a:ext cx="8800401" cy="1320160"/>
            <a:chOff x="217339" y="5311252"/>
            <a:chExt cx="8800401" cy="1320160"/>
          </a:xfrm>
        </p:grpSpPr>
        <p:pic>
          <p:nvPicPr>
            <p:cNvPr id="1028" name="Picture 4" descr="International Treaty on Plant Genetic Resources for Food and Agriculture - logo">
              <a:extLst>
                <a:ext uri="{FF2B5EF4-FFF2-40B4-BE49-F238E27FC236}">
                  <a16:creationId xmlns:a16="http://schemas.microsoft.com/office/drawing/2014/main" id="{DFC463C0-0901-4A5C-8AEF-373C2A96D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144" y="5615996"/>
              <a:ext cx="2387596" cy="684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108CE527-F533-4680-9114-A834755603EB}"/>
                </a:ext>
              </a:extLst>
            </p:cNvPr>
            <p:cNvSpPr txBox="1"/>
            <p:nvPr/>
          </p:nvSpPr>
          <p:spPr>
            <a:xfrm>
              <a:off x="217339" y="5311252"/>
              <a:ext cx="4032448" cy="86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50000"/>
                </a:lnSpc>
                <a:buClr>
                  <a:srgbClr val="006600"/>
                </a:buClr>
                <a:buSzPct val="120000"/>
                <a:buFont typeface="Wingdings" panose="05000000000000000000" pitchFamily="2" charset="2"/>
                <a:buChar char="ü"/>
              </a:pPr>
              <a:r>
                <a:rPr lang="es-CL" sz="2400" dirty="0"/>
                <a:t>Acceso a Recursos Genéticos</a:t>
              </a:r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E85203FA-4DEF-498D-9C27-0198EC981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4317" y="5360506"/>
              <a:ext cx="2259785" cy="1270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07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A9249-3316-4D36-A6AD-69232550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pPr algn="ctr"/>
            <a:r>
              <a:rPr lang="es-CL" b="1" dirty="0">
                <a:solidFill>
                  <a:srgbClr val="008000"/>
                </a:solidFill>
              </a:rPr>
              <a:t>Exportaciones Chilenas de Semillas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13D012-3C9E-4C31-A2E6-86AC5938EC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417" y="1100486"/>
            <a:ext cx="1683643" cy="16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83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0D8390-479C-42F6-8E20-413BB8B45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37" y="914400"/>
            <a:ext cx="9091263" cy="5029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8F5EF38-A324-4E47-87DE-4EE7F9205D75}"/>
              </a:ext>
            </a:extLst>
          </p:cNvPr>
          <p:cNvSpPr/>
          <p:nvPr/>
        </p:nvSpPr>
        <p:spPr>
          <a:xfrm>
            <a:off x="6573520" y="3921760"/>
            <a:ext cx="680720" cy="88392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19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5DEFE3-730A-402B-B535-7C8D237AD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23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CB9C7C-3D23-4CA3-BF56-F4338DEEE1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99153" cy="59806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50171B4-9515-4BE8-9F8D-588498764D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201" y="2167736"/>
            <a:ext cx="4273666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7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CuadroTexto">
            <a:extLst>
              <a:ext uri="{FF2B5EF4-FFF2-40B4-BE49-F238E27FC236}">
                <a16:creationId xmlns:a16="http://schemas.microsoft.com/office/drawing/2014/main" id="{789A7D3D-A313-456B-A569-EB21C1E1A82B}"/>
              </a:ext>
            </a:extLst>
          </p:cNvPr>
          <p:cNvSpPr txBox="1"/>
          <p:nvPr/>
        </p:nvSpPr>
        <p:spPr>
          <a:xfrm>
            <a:off x="179512" y="6456937"/>
            <a:ext cx="6265822" cy="401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 dirty="0">
                <a:latin typeface="+mj-lt"/>
              </a:rPr>
              <a:t>Fuente:</a:t>
            </a:r>
            <a:r>
              <a:rPr lang="es-CL" sz="1400" baseline="0" dirty="0">
                <a:latin typeface="+mj-lt"/>
              </a:rPr>
              <a:t>  Elaboración ANPROS A.G. con datos del Servicio Nacional de Aduanas</a:t>
            </a:r>
            <a:endParaRPr lang="es-CL" sz="1400" dirty="0">
              <a:latin typeface="+mj-lt"/>
            </a:endParaRP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/>
        </p:nvGraphicFramePr>
        <p:xfrm>
          <a:off x="45422" y="700087"/>
          <a:ext cx="5495925" cy="545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EA04EF7B-1F5F-475A-ADE2-C936ECC99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64" y="1330716"/>
            <a:ext cx="37719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97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6E4C4B7-EE7A-47BF-A49B-164AF2DB21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24F8C9-B446-40C4-83DC-2074C5914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7530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3" cy="6381328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10000"/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  <a:latin typeface="Calibri Light" panose="020F0302020204030204" pitchFamily="34" charset="0"/>
              </a:rPr>
              <a:t>Asociación Gremial Nacional de Productores de Semillas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10000"/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  <a:latin typeface="Calibri Light" panose="020F0302020204030204" pitchFamily="34" charset="0"/>
              </a:rPr>
              <a:t>Nace en 1959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10000"/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  <a:latin typeface="Calibri Light" panose="020F0302020204030204" pitchFamily="34" charset="0"/>
              </a:rPr>
              <a:t>73 Miembros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10000"/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  <a:latin typeface="Calibri Light" panose="020F0302020204030204" pitchFamily="34" charset="0"/>
              </a:rPr>
              <a:t>9 Directores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10000"/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  <a:latin typeface="Calibri Light" panose="020F0302020204030204" pitchFamily="34" charset="0"/>
              </a:rPr>
              <a:t>Staff 7 personas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10000"/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  <a:latin typeface="Calibri Light" panose="020F0302020204030204" pitchFamily="34" charset="0"/>
              </a:rPr>
              <a:t>98% Actividad Semillera de Chile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10000"/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  <a:latin typeface="Calibri Light" panose="020F0302020204030204" pitchFamily="34" charset="0"/>
              </a:rPr>
              <a:t>Única asociación gremial del rubro Semillero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FCDB78-6C33-4D3A-A1D6-DCA2F3478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0"/>
            <a:ext cx="3600400" cy="31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5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F208F87-8F4D-4859-A04D-15361CBDB9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128"/>
            <a:ext cx="6267231" cy="5066215"/>
          </a:xfrm>
          <a:prstGeom prst="rect">
            <a:avLst/>
          </a:prstGeom>
        </p:spPr>
      </p:pic>
      <p:sp>
        <p:nvSpPr>
          <p:cNvPr id="9" name="1 CuadroTexto">
            <a:extLst>
              <a:ext uri="{FF2B5EF4-FFF2-40B4-BE49-F238E27FC236}">
                <a16:creationId xmlns:a16="http://schemas.microsoft.com/office/drawing/2014/main" id="{789A7D3D-A313-456B-A569-EB21C1E1A82B}"/>
              </a:ext>
            </a:extLst>
          </p:cNvPr>
          <p:cNvSpPr txBox="1"/>
          <p:nvPr/>
        </p:nvSpPr>
        <p:spPr>
          <a:xfrm>
            <a:off x="179512" y="6456937"/>
            <a:ext cx="6265822" cy="401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 dirty="0">
                <a:latin typeface="+mj-lt"/>
              </a:rPr>
              <a:t>Fuente:</a:t>
            </a:r>
            <a:r>
              <a:rPr lang="es-CL" sz="1400" baseline="0" dirty="0">
                <a:latin typeface="+mj-lt"/>
              </a:rPr>
              <a:t>  Elaboración ANPROS A.G. con datos del Servicio Nacional de Aduanas</a:t>
            </a:r>
            <a:endParaRPr lang="es-CL" sz="1400"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18B958-23D3-4B3C-965B-0C8D46C6C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236" y="1842867"/>
            <a:ext cx="4033040" cy="2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8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9EBEE4C-8FE8-4C57-BF47-E3910992A9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90" y="0"/>
            <a:ext cx="6456224" cy="5633192"/>
          </a:xfrm>
          <a:prstGeom prst="rect">
            <a:avLst/>
          </a:prstGeom>
        </p:spPr>
      </p:pic>
      <p:sp>
        <p:nvSpPr>
          <p:cNvPr id="8" name="1 CuadroTexto">
            <a:extLst>
              <a:ext uri="{FF2B5EF4-FFF2-40B4-BE49-F238E27FC236}">
                <a16:creationId xmlns:a16="http://schemas.microsoft.com/office/drawing/2014/main" id="{C7CAD3E7-D90C-49A8-80E5-4B8892B5C924}"/>
              </a:ext>
            </a:extLst>
          </p:cNvPr>
          <p:cNvSpPr txBox="1"/>
          <p:nvPr/>
        </p:nvSpPr>
        <p:spPr>
          <a:xfrm>
            <a:off x="179512" y="6456937"/>
            <a:ext cx="6265822" cy="401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 dirty="0">
                <a:latin typeface="+mj-lt"/>
              </a:rPr>
              <a:t>Fuente:</a:t>
            </a:r>
            <a:r>
              <a:rPr lang="es-CL" sz="1400" baseline="0" dirty="0">
                <a:latin typeface="+mj-lt"/>
              </a:rPr>
              <a:t>  Elaboración ANPROS A.G. con datos del Servicio Nacional de Aduanas</a:t>
            </a:r>
            <a:endParaRPr lang="es-CL" sz="1400"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F001F5-9260-49D2-AF84-93384E8C14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305" y="1224808"/>
            <a:ext cx="3639627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86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 CuadroTexto">
            <a:extLst>
              <a:ext uri="{FF2B5EF4-FFF2-40B4-BE49-F238E27FC236}">
                <a16:creationId xmlns:a16="http://schemas.microsoft.com/office/drawing/2014/main" id="{290692A5-211D-42AA-932B-ACA678BE67B5}"/>
              </a:ext>
            </a:extLst>
          </p:cNvPr>
          <p:cNvSpPr txBox="1"/>
          <p:nvPr/>
        </p:nvSpPr>
        <p:spPr>
          <a:xfrm>
            <a:off x="7252" y="6581422"/>
            <a:ext cx="5068804" cy="2765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dirty="0">
                <a:latin typeface="+mj-lt"/>
              </a:rPr>
              <a:t>Fuente:</a:t>
            </a:r>
            <a:r>
              <a:rPr lang="es-CL" sz="1200" baseline="0" dirty="0">
                <a:latin typeface="+mj-lt"/>
              </a:rPr>
              <a:t>  Elaboración ANPROS A.G. con datos del Servicio Nacional de Aduanas</a:t>
            </a:r>
            <a:endParaRPr lang="es-CL" sz="1200" dirty="0">
              <a:latin typeface="+mj-lt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CDF4AD6-567E-4825-A21C-BF19AAA8A8F9}"/>
              </a:ext>
            </a:extLst>
          </p:cNvPr>
          <p:cNvSpPr/>
          <p:nvPr/>
        </p:nvSpPr>
        <p:spPr>
          <a:xfrm>
            <a:off x="1415846" y="2035491"/>
            <a:ext cx="3982064" cy="3819832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6D5346-08B0-4355-AF70-0EC4AB763094}"/>
              </a:ext>
            </a:extLst>
          </p:cNvPr>
          <p:cNvSpPr txBox="1"/>
          <p:nvPr/>
        </p:nvSpPr>
        <p:spPr>
          <a:xfrm>
            <a:off x="4247538" y="2746157"/>
            <a:ext cx="46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/>
              <a:t>51,1 millones de kilos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D9933B-40F4-42AF-972B-7A626F3A8F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1" y="612404"/>
            <a:ext cx="8888738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0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0F3BE4-385E-41FB-A145-3E5AB2148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01" y="880038"/>
            <a:ext cx="5922498" cy="509792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CA203D4-2174-47FE-BEAA-304B7F27DD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790" y="1978042"/>
            <a:ext cx="3145809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95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813E1-F2D6-4B1F-A406-9AF8F4C3F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0"/>
            <a:ext cx="1152049" cy="113376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B3ABBBF-F978-45E1-B40C-5E5A31AB39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1317678"/>
            <a:ext cx="5877053" cy="52917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A155230-E543-4E93-A22F-EADE704C08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122" y="1723958"/>
            <a:ext cx="3090940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56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813E1-F2D6-4B1F-A406-9AF8F4C3F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0"/>
            <a:ext cx="1152049" cy="11337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4105AF-A200-4A3E-B0BC-9C7035C122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6" y="1294227"/>
            <a:ext cx="5114199" cy="51317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6B80A3-E89B-4C90-A957-813F0E530E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946" y="1828661"/>
            <a:ext cx="302387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813E1-F2D6-4B1F-A406-9AF8F4C3F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0"/>
            <a:ext cx="1152049" cy="11337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5019037-4FD6-4964-B5DE-BA4EE6E83A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72" y="1133762"/>
            <a:ext cx="5608806" cy="55173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454C06-231F-441B-8324-F084171EC2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633" y="2057768"/>
            <a:ext cx="3261643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9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813E1-F2D6-4B1F-A406-9AF8F4C3F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0"/>
            <a:ext cx="1152049" cy="11337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CDF1FB-3F98-450C-BF21-AB4094FA07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71" y="1294228"/>
            <a:ext cx="5273702" cy="49323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9609E8-429C-4A1D-874C-A76249E8E0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263" y="1691276"/>
            <a:ext cx="3395766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71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 CuadroTexto">
            <a:extLst>
              <a:ext uri="{FF2B5EF4-FFF2-40B4-BE49-F238E27FC236}">
                <a16:creationId xmlns:a16="http://schemas.microsoft.com/office/drawing/2014/main" id="{290692A5-211D-42AA-932B-ACA678BE67B5}"/>
              </a:ext>
            </a:extLst>
          </p:cNvPr>
          <p:cNvSpPr txBox="1"/>
          <p:nvPr/>
        </p:nvSpPr>
        <p:spPr>
          <a:xfrm>
            <a:off x="7252" y="6581422"/>
            <a:ext cx="5464400" cy="2765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300" dirty="0">
                <a:latin typeface="+mj-lt"/>
              </a:rPr>
              <a:t>Fuente:</a:t>
            </a:r>
            <a:r>
              <a:rPr lang="es-CL" sz="1300" baseline="0" dirty="0">
                <a:latin typeface="+mj-lt"/>
              </a:rPr>
              <a:t>  Elaboración ANPROS A.G. con datos del Servicio Nacional de Aduanas</a:t>
            </a:r>
            <a:endParaRPr lang="es-CL" sz="1300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C05BFA-C14B-4B26-B381-FF8B9C2E91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" y="11167"/>
            <a:ext cx="926672" cy="95105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EA757CC-8F0E-4D42-A67C-081FC6E7CE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" y="712996"/>
            <a:ext cx="9132600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37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>
            <a:extLst>
              <a:ext uri="{FF2B5EF4-FFF2-40B4-BE49-F238E27FC236}">
                <a16:creationId xmlns:a16="http://schemas.microsoft.com/office/drawing/2014/main" id="{43EADF16-68B2-4B83-AACA-CA5E296472C3}"/>
              </a:ext>
            </a:extLst>
          </p:cNvPr>
          <p:cNvSpPr txBox="1"/>
          <p:nvPr/>
        </p:nvSpPr>
        <p:spPr>
          <a:xfrm>
            <a:off x="179512" y="6456937"/>
            <a:ext cx="6265822" cy="401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Fuente:  Elaboración ANPROS A.G. con datos del Servicio Nacional de Aduanas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A6B281-EEA5-48A3-995A-EB6F1DC51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" y="685800"/>
            <a:ext cx="5499069" cy="50052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30FBF5-98DF-4A10-B038-311257D69F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255" y="2194453"/>
            <a:ext cx="3426249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81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Título">
            <a:extLst>
              <a:ext uri="{FF2B5EF4-FFF2-40B4-BE49-F238E27FC236}">
                <a16:creationId xmlns:a16="http://schemas.microsoft.com/office/drawing/2014/main" id="{6CB65BCD-A7CE-42FF-AE3A-6AC667CE724A}"/>
              </a:ext>
            </a:extLst>
          </p:cNvPr>
          <p:cNvSpPr txBox="1">
            <a:spLocks/>
          </p:cNvSpPr>
          <p:nvPr/>
        </p:nvSpPr>
        <p:spPr>
          <a:xfrm>
            <a:off x="1750424" y="-6504"/>
            <a:ext cx="7393575" cy="116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6600"/>
              </a:buClr>
            </a:pPr>
            <a:r>
              <a:rPr lang="es-CL" sz="3000" b="1" dirty="0">
                <a:latin typeface="Calibri Light" panose="020F0302020204030204" pitchFamily="34" charset="0"/>
              </a:rPr>
              <a:t>Cifras de la Industria Semillera Chilena 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06FF8C92-1B42-4D05-ABF3-6D418BE99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830" y="1700808"/>
            <a:ext cx="705678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defTabSz="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kumimoji="1" lang="en-US" sz="2400" b="1" dirty="0" err="1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Noveno</a:t>
            </a:r>
            <a:r>
              <a:rPr kumimoji="1" lang="en-US" sz="2400" b="1" dirty="0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 </a:t>
            </a:r>
            <a:r>
              <a:rPr kumimoji="1" lang="en-US" sz="2400" b="1" dirty="0" err="1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Exportador</a:t>
            </a:r>
            <a:r>
              <a:rPr kumimoji="1" lang="en-US" sz="2400" b="1" dirty="0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 </a:t>
            </a:r>
            <a:r>
              <a:rPr kumimoji="1" lang="en-US" sz="2400" dirty="0">
                <a:solidFill>
                  <a:prstClr val="black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de Semillas del Mundo (ISF, 2017)</a:t>
            </a:r>
          </a:p>
          <a:p>
            <a:pPr algn="l" defTabSz="457200">
              <a:buClr>
                <a:srgbClr val="006600"/>
              </a:buClr>
              <a:defRPr/>
            </a:pPr>
            <a:endParaRPr kumimoji="1" lang="en-US" sz="2400" dirty="0">
              <a:solidFill>
                <a:prstClr val="black"/>
              </a:solidFill>
              <a:latin typeface="Calibri Light" panose="020F0302020204030204" pitchFamily="34" charset="0"/>
              <a:cs typeface="Shruti" panose="020B0502040204020203" pitchFamily="34" charset="0"/>
            </a:endParaRPr>
          </a:p>
          <a:p>
            <a:pPr marL="342900" indent="-342900" algn="l" defTabSz="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kumimoji="1" lang="en-US" sz="2400" b="1" dirty="0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Primer </a:t>
            </a:r>
            <a:r>
              <a:rPr kumimoji="1" lang="en-US" sz="2400" b="1" dirty="0" err="1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Exportador</a:t>
            </a:r>
            <a:r>
              <a:rPr kumimoji="1" lang="en-US" sz="2400" b="1" dirty="0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 </a:t>
            </a:r>
            <a:r>
              <a:rPr kumimoji="1" lang="en-US" sz="2400" dirty="0">
                <a:solidFill>
                  <a:prstClr val="black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del </a:t>
            </a:r>
            <a:r>
              <a:rPr kumimoji="1" lang="en-US" sz="2400" dirty="0" err="1">
                <a:solidFill>
                  <a:prstClr val="black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Hemisferio</a:t>
            </a:r>
            <a:r>
              <a:rPr kumimoji="1" lang="en-US" sz="2400" dirty="0">
                <a:solidFill>
                  <a:prstClr val="black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 Sur (ISF, 2017)</a:t>
            </a:r>
          </a:p>
          <a:p>
            <a:pPr algn="l" defTabSz="457200">
              <a:buClr>
                <a:srgbClr val="006600"/>
              </a:buClr>
              <a:defRPr/>
            </a:pPr>
            <a:endParaRPr kumimoji="1" lang="en-US" sz="2400" dirty="0">
              <a:solidFill>
                <a:prstClr val="black"/>
              </a:solidFill>
              <a:latin typeface="Calibri Light" panose="020F0302020204030204" pitchFamily="34" charset="0"/>
              <a:cs typeface="Shruti" panose="020B0502040204020203" pitchFamily="34" charset="0"/>
            </a:endParaRPr>
          </a:p>
          <a:p>
            <a:pPr marL="342900" indent="-342900" algn="l" defTabSz="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kumimoji="1" lang="en-US" sz="2400" b="1" dirty="0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US$ 392,16  </a:t>
            </a:r>
            <a:r>
              <a:rPr kumimoji="1" lang="en-US" sz="2400" b="1" dirty="0" err="1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Millones</a:t>
            </a:r>
            <a:r>
              <a:rPr kumimoji="1" lang="en-US" sz="2400" b="1" dirty="0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 </a:t>
            </a:r>
            <a:r>
              <a:rPr kumimoji="1" lang="en-US" sz="2400" dirty="0" err="1">
                <a:solidFill>
                  <a:schemeClr val="tx1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Exportaciones</a:t>
            </a:r>
            <a:r>
              <a:rPr kumimoji="1" lang="en-US" sz="2400" b="1" dirty="0">
                <a:solidFill>
                  <a:srgbClr val="006600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  </a:t>
            </a:r>
            <a:r>
              <a:rPr kumimoji="1" lang="en-US" sz="2400" dirty="0">
                <a:solidFill>
                  <a:prstClr val="black"/>
                </a:solidFill>
                <a:latin typeface="Calibri Light" panose="020F0302020204030204" pitchFamily="34" charset="0"/>
                <a:cs typeface="Shruti" panose="020B0502040204020203" pitchFamily="34" charset="0"/>
              </a:rPr>
              <a:t>(2018)</a:t>
            </a:r>
          </a:p>
          <a:p>
            <a:pPr marL="342900" indent="-342900" algn="l" defTabSz="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endParaRPr kumimoji="1" lang="es-CL" sz="2000" b="1" dirty="0">
              <a:solidFill>
                <a:prstClr val="black"/>
              </a:solidFill>
              <a:latin typeface="Calibri Light" panose="020F0302020204030204" pitchFamily="34" charset="0"/>
              <a:cs typeface="Arial" pitchFamily="34" charset="0"/>
            </a:endParaRPr>
          </a:p>
          <a:p>
            <a:pPr algn="l" defTabSz="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kumimoji="1" lang="es-CL" sz="2400" b="1" dirty="0">
                <a:solidFill>
                  <a:srgbClr val="006600"/>
                </a:solidFill>
                <a:latin typeface="Calibri Light" panose="020F0302020204030204" pitchFamily="34" charset="0"/>
                <a:cs typeface="Arial" pitchFamily="34" charset="0"/>
              </a:rPr>
              <a:t>US$ 169,99 Millones </a:t>
            </a:r>
            <a:r>
              <a:rPr kumimoji="1" lang="es-CL" sz="2400" dirty="0">
                <a:solidFill>
                  <a:prstClr val="black"/>
                </a:solidFill>
                <a:latin typeface="Calibri Light" panose="020F0302020204030204" pitchFamily="34" charset="0"/>
                <a:cs typeface="Arial" pitchFamily="34" charset="0"/>
              </a:rPr>
              <a:t>Mercado Interno (2018)</a:t>
            </a:r>
          </a:p>
          <a:p>
            <a:pPr algn="l" defTabSz="457200">
              <a:buClr>
                <a:srgbClr val="006600"/>
              </a:buClr>
              <a:defRPr/>
            </a:pPr>
            <a:endParaRPr kumimoji="1" lang="es-CL" sz="2000" b="1" dirty="0">
              <a:solidFill>
                <a:prstClr val="black"/>
              </a:solidFill>
              <a:latin typeface="Calibri Light" panose="020F0302020204030204" pitchFamily="34" charset="0"/>
              <a:cs typeface="Arial" pitchFamily="34" charset="0"/>
            </a:endParaRPr>
          </a:p>
          <a:p>
            <a:pPr marL="342900" indent="-342900" defTabSz="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endParaRPr kumimoji="1" lang="en-US" sz="2000" b="1" dirty="0">
              <a:solidFill>
                <a:prstClr val="black"/>
              </a:solidFill>
              <a:latin typeface="Calibri Light" panose="020F0302020204030204" pitchFamily="34" charset="0"/>
              <a:cs typeface="Arial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B11857-FCAE-4432-8177-42A2AD77FB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1786937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3CC2279-FBAB-49A5-B3A2-AA5F6FDACE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171" y="4911833"/>
            <a:ext cx="1735944" cy="17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6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813E1-F2D6-4B1F-A406-9AF8F4C3F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0"/>
            <a:ext cx="1152049" cy="11337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B46495-CD16-4EBA-A6A8-1134CCC527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165" y="630528"/>
            <a:ext cx="6339460" cy="55969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8C4701-4F3B-4162-AFBB-5AAA55B6D9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2638309"/>
            <a:ext cx="3590855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46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813E1-F2D6-4B1F-A406-9AF8F4C3F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0"/>
            <a:ext cx="1152049" cy="11337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4F2D6EB-D6D6-4C52-90E6-91F1348B38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622" y="948170"/>
            <a:ext cx="5072312" cy="52430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948398-2867-4421-9B34-B1A2975213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25" y="2349914"/>
            <a:ext cx="3517697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9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813E1-F2D6-4B1F-A406-9AF8F4C3F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0"/>
            <a:ext cx="1152049" cy="11337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F84453-7C46-4B1C-9B56-59ABDA9ED4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144" y="354694"/>
            <a:ext cx="5347856" cy="57476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FD20D7-33B6-4784-A437-D0A1575EA3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32" y="1945192"/>
            <a:ext cx="373717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01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D813E1-F2D6-4B1F-A406-9AF8F4C3F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" y="0"/>
            <a:ext cx="1152049" cy="11337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96FA584-C17F-4033-8584-7DEE74BAA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485" y="360943"/>
            <a:ext cx="5447437" cy="61361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CBE351-47AF-4A4A-8932-5A6F755D5D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5" y="2316383"/>
            <a:ext cx="3737172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99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EC7243F0-4F42-4762-878D-C8AB9ADD6718}"/>
              </a:ext>
            </a:extLst>
          </p:cNvPr>
          <p:cNvSpPr txBox="1"/>
          <p:nvPr/>
        </p:nvSpPr>
        <p:spPr>
          <a:xfrm>
            <a:off x="7252" y="6581422"/>
            <a:ext cx="5068804" cy="2765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dirty="0">
                <a:latin typeface="+mj-lt"/>
              </a:rPr>
              <a:t>Fuente:</a:t>
            </a:r>
            <a:r>
              <a:rPr lang="es-CL" sz="1200" baseline="0" dirty="0">
                <a:latin typeface="+mj-lt"/>
              </a:rPr>
              <a:t>  Elaboración ANPROS A.G. con datos del Servicio Nacional de Aduanas</a:t>
            </a:r>
            <a:endParaRPr lang="es-CL" sz="1200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ABCEC7-B7D6-49C1-BE0E-951D322074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006" y="101678"/>
            <a:ext cx="926672" cy="951058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37D76D0-C476-4A3B-B3F1-5D1A77330CA9}"/>
              </a:ext>
            </a:extLst>
          </p:cNvPr>
          <p:cNvSpPr/>
          <p:nvPr/>
        </p:nvSpPr>
        <p:spPr>
          <a:xfrm>
            <a:off x="1489588" y="2094270"/>
            <a:ext cx="3347883" cy="3710993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69EE512-7CE2-488A-A0D7-220456EBCFB8}"/>
              </a:ext>
            </a:extLst>
          </p:cNvPr>
          <p:cNvSpPr txBox="1"/>
          <p:nvPr/>
        </p:nvSpPr>
        <p:spPr>
          <a:xfrm>
            <a:off x="5059304" y="2746157"/>
            <a:ext cx="123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/>
              <a:t>90%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1818CDA-307C-4A0A-914A-C8704322BF9A}"/>
              </a:ext>
            </a:extLst>
          </p:cNvPr>
          <p:cNvSpPr/>
          <p:nvPr/>
        </p:nvSpPr>
        <p:spPr>
          <a:xfrm>
            <a:off x="914401" y="4168647"/>
            <a:ext cx="7896640" cy="1283086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5273DD-6896-451D-8F1D-54D752F42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2" y="664224"/>
            <a:ext cx="8858256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0476" y="1303790"/>
            <a:ext cx="825479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SzPct val="100000"/>
              <a:buFont typeface="+mj-lt"/>
              <a:buAutoNum type="arabicPeriod"/>
            </a:pPr>
            <a:r>
              <a:rPr lang="es-CL" sz="2200" dirty="0">
                <a:latin typeface="Calibri Light" panose="020F0302020204030204" pitchFamily="34" charset="0"/>
              </a:rPr>
              <a:t>La Semilla es un </a:t>
            </a:r>
            <a:r>
              <a:rPr lang="es-CL" sz="2200" b="1" dirty="0">
                <a:solidFill>
                  <a:srgbClr val="0070C0"/>
                </a:solidFill>
                <a:latin typeface="Calibri Light" panose="020F0302020204030204" pitchFamily="34" charset="0"/>
              </a:rPr>
              <a:t>Material Biológico Perecible</a:t>
            </a:r>
          </a:p>
          <a:p>
            <a:pPr marL="457200" indent="-457200" algn="just">
              <a:buSzPct val="100000"/>
              <a:buFont typeface="+mj-lt"/>
              <a:buAutoNum type="arabicPeriod"/>
            </a:pPr>
            <a:endParaRPr lang="es-CL" sz="1000" dirty="0">
              <a:latin typeface="Calibri Light" panose="020F0302020204030204" pitchFamily="34" charset="0"/>
            </a:endParaRPr>
          </a:p>
          <a:p>
            <a:pPr marL="457200" indent="-457200" algn="just">
              <a:buSzPct val="100000"/>
              <a:buFont typeface="+mj-lt"/>
              <a:buAutoNum type="arabicPeriod"/>
            </a:pPr>
            <a:r>
              <a:rPr lang="es-CL" sz="2200" dirty="0">
                <a:latin typeface="Calibri Light" panose="020F0302020204030204" pitchFamily="34" charset="0"/>
              </a:rPr>
              <a:t>En el Modelo de Negocio de la Industria Semillera, las </a:t>
            </a:r>
            <a:r>
              <a:rPr lang="es-CL" sz="2200" b="1" dirty="0">
                <a:solidFill>
                  <a:srgbClr val="0070C0"/>
                </a:solidFill>
                <a:latin typeface="Calibri Light" panose="020F0302020204030204" pitchFamily="34" charset="0"/>
              </a:rPr>
              <a:t>ventanas de importación y exportación </a:t>
            </a:r>
            <a:r>
              <a:rPr lang="es-CL" sz="2200" b="1" u="sng" dirty="0">
                <a:latin typeface="Calibri Light" panose="020F0302020204030204" pitchFamily="34" charset="0"/>
              </a:rPr>
              <a:t>son la base de nuestra actividad</a:t>
            </a:r>
            <a:r>
              <a:rPr lang="es-CL" sz="2200" dirty="0">
                <a:latin typeface="Calibri Light" panose="020F0302020204030204" pitchFamily="34" charset="0"/>
              </a:rPr>
              <a:t>, y son </a:t>
            </a:r>
            <a:r>
              <a:rPr lang="es-CL" sz="2200" b="1" dirty="0">
                <a:solidFill>
                  <a:srgbClr val="0070C0"/>
                </a:solidFill>
                <a:latin typeface="Calibri Light" panose="020F0302020204030204" pitchFamily="34" charset="0"/>
              </a:rPr>
              <a:t>cada vez más estrechas.</a:t>
            </a:r>
          </a:p>
          <a:p>
            <a:pPr marL="457200" indent="-457200" algn="just">
              <a:buSzPct val="100000"/>
              <a:buFont typeface="+mj-lt"/>
              <a:buAutoNum type="arabicPeriod"/>
            </a:pPr>
            <a:endParaRPr lang="es-CL" sz="1000" dirty="0">
              <a:latin typeface="Calibri Light" panose="020F0302020204030204" pitchFamily="34" charset="0"/>
            </a:endParaRPr>
          </a:p>
          <a:p>
            <a:pPr marL="457200" indent="-457200" algn="just">
              <a:buSzPct val="100000"/>
              <a:buFont typeface="+mj-lt"/>
              <a:buAutoNum type="arabicPeriod"/>
            </a:pPr>
            <a:r>
              <a:rPr lang="es-CL" sz="2200" dirty="0">
                <a:latin typeface="Calibri Light" panose="020F0302020204030204" pitchFamily="34" charset="0"/>
              </a:rPr>
              <a:t>Por esta razón nuestra industria es </a:t>
            </a:r>
            <a:r>
              <a:rPr lang="es-CL" sz="2200" b="1" dirty="0">
                <a:solidFill>
                  <a:srgbClr val="0070C0"/>
                </a:solidFill>
                <a:latin typeface="Calibri Light" panose="020F0302020204030204" pitchFamily="34" charset="0"/>
              </a:rPr>
              <a:t>extremadamente vulnerable a cualquier situación de  paro de servicios,</a:t>
            </a:r>
            <a:r>
              <a:rPr lang="es-CL" sz="2200" dirty="0">
                <a:latin typeface="Calibri Light" panose="020F0302020204030204" pitchFamily="34" charset="0"/>
              </a:rPr>
              <a:t> tanto en la </a:t>
            </a:r>
            <a:r>
              <a:rPr lang="es-CL" sz="2200" b="1" u="sng" dirty="0">
                <a:latin typeface="Calibri Light" panose="020F0302020204030204" pitchFamily="34" charset="0"/>
              </a:rPr>
              <a:t>internación</a:t>
            </a:r>
            <a:r>
              <a:rPr lang="es-CL" sz="2200" dirty="0">
                <a:latin typeface="Calibri Light" panose="020F0302020204030204" pitchFamily="34" charset="0"/>
              </a:rPr>
              <a:t> como en la </a:t>
            </a:r>
            <a:r>
              <a:rPr lang="es-CL" sz="2200" b="1" u="sng" dirty="0">
                <a:latin typeface="Calibri Light" panose="020F0302020204030204" pitchFamily="34" charset="0"/>
              </a:rPr>
              <a:t>exportación </a:t>
            </a:r>
            <a:r>
              <a:rPr lang="es-CL" sz="2200" dirty="0">
                <a:latin typeface="Calibri Light" panose="020F0302020204030204" pitchFamily="34" charset="0"/>
              </a:rPr>
              <a:t>de semillas.</a:t>
            </a:r>
          </a:p>
          <a:p>
            <a:pPr marL="457200" indent="-457200" algn="just">
              <a:buSzPct val="100000"/>
              <a:buFont typeface="+mj-lt"/>
              <a:buAutoNum type="arabicPeriod"/>
            </a:pPr>
            <a:endParaRPr lang="es-CL" sz="1000" dirty="0">
              <a:latin typeface="Calibri Light" panose="020F0302020204030204" pitchFamily="34" charset="0"/>
            </a:endParaRPr>
          </a:p>
          <a:p>
            <a:pPr marL="457200" indent="-457200" algn="just">
              <a:buSzPct val="100000"/>
              <a:buFont typeface="+mj-lt"/>
              <a:buAutoNum type="arabicPeriod"/>
            </a:pPr>
            <a:endParaRPr lang="es-CL" sz="1000" dirty="0">
              <a:latin typeface="Calibri Light" panose="020F0302020204030204" pitchFamily="34" charset="0"/>
            </a:endParaRPr>
          </a:p>
        </p:txBody>
      </p:sp>
      <p:pic>
        <p:nvPicPr>
          <p:cNvPr id="3" name="Picture 2" descr="C:\Users\MSM\Desktop\Respaldo ACER\GENERAL\LOGOS\LOGO 201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081"/>
            <a:ext cx="1156513" cy="1140968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3950887-C3BB-4389-805F-3C5A2D0AD58B}"/>
              </a:ext>
            </a:extLst>
          </p:cNvPr>
          <p:cNvSpPr txBox="1"/>
          <p:nvPr/>
        </p:nvSpPr>
        <p:spPr>
          <a:xfrm>
            <a:off x="1880419" y="412955"/>
            <a:ext cx="538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latin typeface="+mj-lt"/>
              </a:rPr>
              <a:t>Conclusiones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D3D952-CF4C-4EB1-8E37-8BC1A5EE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935" y="5027930"/>
            <a:ext cx="2533650" cy="18097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1079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34D3EA9-A95D-4562-AC81-2496EEAFDA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04" y="3220180"/>
            <a:ext cx="8460392" cy="363782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251AFEB1-D0B2-4D3E-9AD9-1D1E186F1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02" y="0"/>
            <a:ext cx="8802196" cy="3067665"/>
          </a:xfrm>
        </p:spPr>
        <p:txBody>
          <a:bodyPr anchor="ctr" anchorCtr="0">
            <a:noAutofit/>
          </a:bodyPr>
          <a:lstStyle/>
          <a:p>
            <a:br>
              <a:rPr lang="es-CL" sz="3000" b="1" dirty="0">
                <a:solidFill>
                  <a:srgbClr val="C00000"/>
                </a:solidFill>
                <a:latin typeface="Calibri Light" panose="020F0302020204030204" pitchFamily="34" charset="0"/>
              </a:rPr>
            </a:br>
            <a:r>
              <a:rPr lang="es-CL" sz="4000" b="1" dirty="0">
                <a:solidFill>
                  <a:srgbClr val="C00000"/>
                </a:solidFill>
                <a:latin typeface="Calibri Light" panose="020F0302020204030204" pitchFamily="34" charset="0"/>
              </a:rPr>
              <a:t>¡Muchas gracias!</a:t>
            </a:r>
            <a:br>
              <a:rPr lang="es-CL" sz="4000" b="1" dirty="0">
                <a:solidFill>
                  <a:srgbClr val="003300"/>
                </a:solidFill>
                <a:latin typeface="Calibri Light" panose="020F0302020204030204" pitchFamily="34" charset="0"/>
              </a:rPr>
            </a:br>
            <a:br>
              <a:rPr lang="es-CL" sz="3000" b="1" dirty="0">
                <a:solidFill>
                  <a:srgbClr val="003300"/>
                </a:solidFill>
                <a:latin typeface="Calibri Light" panose="020F0302020204030204" pitchFamily="34" charset="0"/>
              </a:rPr>
            </a:br>
            <a:br>
              <a:rPr lang="es-CL" sz="2000" b="1" dirty="0">
                <a:solidFill>
                  <a:srgbClr val="003300"/>
                </a:solidFill>
                <a:latin typeface="Calibri Light" panose="020F0302020204030204" pitchFamily="34" charset="0"/>
              </a:rPr>
            </a:br>
            <a:r>
              <a:rPr lang="es-CL" sz="2000" b="1" dirty="0">
                <a:latin typeface="Calibri Light" panose="020F0302020204030204" pitchFamily="34" charset="0"/>
              </a:rPr>
              <a:t>Asociación Gremial de Productores de Semillas,  ANPROS A.G.</a:t>
            </a:r>
            <a:br>
              <a:rPr lang="es-CL" sz="2000" b="1" dirty="0">
                <a:latin typeface="Calibri Light" panose="020F0302020204030204" pitchFamily="34" charset="0"/>
              </a:rPr>
            </a:br>
            <a:r>
              <a:rPr lang="es-CL" sz="1600" b="1" dirty="0">
                <a:latin typeface="Calibri Light" panose="020F0302020204030204" pitchFamily="34" charset="0"/>
              </a:rPr>
              <a:t>Concepción, 18 de febrero de 2020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A0D47B-6962-4DA2-9900-10D4DAC1FF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58340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0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F203-E9DF-4C83-A3E8-B3AC6ACB6EFF}" type="slidenum">
              <a:rPr lang="es-CL" smtClean="0"/>
              <a:pPr/>
              <a:t>4</a:t>
            </a:fld>
            <a:endParaRPr lang="es-CL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894420" y="136481"/>
            <a:ext cx="7355160" cy="1167909"/>
          </a:xfrm>
        </p:spPr>
        <p:txBody>
          <a:bodyPr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Origen de los Socios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187FF3-5003-47D2-802F-BB447C20AC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59" y="1442534"/>
            <a:ext cx="7059780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F203-E9DF-4C83-A3E8-B3AC6ACB6EFF}" type="slidenum">
              <a:rPr lang="es-CL" smtClean="0"/>
              <a:pPr/>
              <a:t>5</a:t>
            </a:fld>
            <a:endParaRPr lang="es-CL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894420" y="248386"/>
            <a:ext cx="7355160" cy="1167909"/>
          </a:xfrm>
        </p:spPr>
        <p:txBody>
          <a:bodyPr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Tamaño de las Empresas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14474B-2F2B-43FE-A0E7-FB1AE74FB1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20" y="1403138"/>
            <a:ext cx="7358510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8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D9CAA4-1B72-435C-B353-A5FE68385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5536"/>
            <a:ext cx="9434876" cy="8388066"/>
          </a:xfrm>
          <a:prstGeom prst="rect">
            <a:avLst/>
          </a:prstGeom>
        </p:spPr>
      </p:pic>
      <p:sp>
        <p:nvSpPr>
          <p:cNvPr id="14" name="Marcador de contenido 1">
            <a:extLst>
              <a:ext uri="{FF2B5EF4-FFF2-40B4-BE49-F238E27FC236}">
                <a16:creationId xmlns:a16="http://schemas.microsoft.com/office/drawing/2014/main" id="{01506DF1-C5FF-404E-92F9-61051FBB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669177"/>
          </a:xfrm>
        </p:spPr>
        <p:txBody>
          <a:bodyPr/>
          <a:lstStyle/>
          <a:p>
            <a:pPr marL="0" indent="0">
              <a:buClr>
                <a:srgbClr val="006600"/>
              </a:buClr>
              <a:buSzPct val="130000"/>
              <a:buNone/>
            </a:pPr>
            <a:endParaRPr lang="es-CL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>
              <a:buClr>
                <a:srgbClr val="006600"/>
              </a:buClr>
              <a:buSzPct val="130000"/>
            </a:pPr>
            <a:endParaRPr lang="es-C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>
              <a:buClr>
                <a:srgbClr val="006600"/>
              </a:buClr>
              <a:buSzPct val="130000"/>
            </a:pPr>
            <a:endParaRPr lang="es-C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rgbClr val="006600"/>
              </a:buClr>
              <a:buSzPct val="130000"/>
              <a:buNone/>
            </a:pPr>
            <a:endParaRPr lang="es-C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717550" indent="0">
              <a:buClr>
                <a:srgbClr val="006600"/>
              </a:buClr>
              <a:buSzPct val="130000"/>
              <a:buNone/>
            </a:pPr>
            <a:endParaRPr lang="es-CL" sz="2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717550" indent="0">
              <a:buClr>
                <a:srgbClr val="006600"/>
              </a:buClr>
              <a:buSzPct val="130000"/>
              <a:buNone/>
            </a:pPr>
            <a:r>
              <a:rPr lang="es-CL" sz="2000" b="1" dirty="0">
                <a:solidFill>
                  <a:schemeClr val="bg1"/>
                </a:solidFill>
                <a:latin typeface="Calibri Light" panose="020F0302020204030204" pitchFamily="34" charset="0"/>
              </a:rPr>
              <a:t>Fuente: Estudio “Impacto de la Industria Semillera en la Economía Chilena” realizado por Fundación Chile.</a:t>
            </a:r>
          </a:p>
        </p:txBody>
      </p:sp>
      <p:sp>
        <p:nvSpPr>
          <p:cNvPr id="15" name="4 Título">
            <a:extLst>
              <a:ext uri="{FF2B5EF4-FFF2-40B4-BE49-F238E27FC236}">
                <a16:creationId xmlns:a16="http://schemas.microsoft.com/office/drawing/2014/main" id="{BD5C6C6A-B76A-4B38-A4A9-A45D3998A95A}"/>
              </a:ext>
            </a:extLst>
          </p:cNvPr>
          <p:cNvSpPr txBox="1">
            <a:spLocks/>
          </p:cNvSpPr>
          <p:nvPr/>
        </p:nvSpPr>
        <p:spPr>
          <a:xfrm>
            <a:off x="251520" y="183980"/>
            <a:ext cx="9038426" cy="1167909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000" b="1" dirty="0">
                <a:solidFill>
                  <a:schemeClr val="bg1"/>
                </a:solidFill>
                <a:latin typeface="Calibri Light" panose="020F0302020204030204" pitchFamily="34" charset="0"/>
              </a:rPr>
              <a:t>Generación de Empleo de la Industria Semillera Chilena</a:t>
            </a: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61A6648A-6269-4899-A175-06811A015E9D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2599169"/>
          <a:ext cx="6096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5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3200" b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Empleo Directo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b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67.224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3200" b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Empleo Indirecto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b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5.689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3200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200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72.913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2" descr="C:\Users\MSM\Desktop\Respaldo ACER\GENERAL\LOGOS\LOGO 2010.png">
            <a:extLst>
              <a:ext uri="{FF2B5EF4-FFF2-40B4-BE49-F238E27FC236}">
                <a16:creationId xmlns:a16="http://schemas.microsoft.com/office/drawing/2014/main" id="{8DC105D2-FD99-4007-A0F0-9641C20C5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64" y="5254394"/>
            <a:ext cx="1368136" cy="1351375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043B9A1-436A-4A00-BD37-FFD03B382F5F}"/>
              </a:ext>
            </a:extLst>
          </p:cNvPr>
          <p:cNvSpPr txBox="1"/>
          <p:nvPr/>
        </p:nvSpPr>
        <p:spPr>
          <a:xfrm>
            <a:off x="1524000" y="1847390"/>
            <a:ext cx="6095999" cy="523220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chemeClr val="bg1"/>
                </a:solidFill>
              </a:rPr>
              <a:t>Temporada 2012-13</a:t>
            </a:r>
          </a:p>
        </p:txBody>
      </p:sp>
    </p:spTree>
    <p:extLst>
      <p:ext uri="{BB962C8B-B14F-4D97-AF65-F5344CB8AC3E}">
        <p14:creationId xmlns:p14="http://schemas.microsoft.com/office/powerpoint/2010/main" val="13817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C051B0-4342-463E-B091-75A7DBC6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F203-E9DF-4C83-A3E8-B3AC6ACB6EFF}" type="slidenum">
              <a:rPr lang="es-CL" smtClean="0"/>
              <a:pPr/>
              <a:t>7</a:t>
            </a:fld>
            <a:endParaRPr lang="es-CL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DE1597F-0E00-430B-87DA-14C65F35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33" y="2428575"/>
            <a:ext cx="7355160" cy="1167909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Modelo de Negocios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F261E8-82DA-4CE8-B0EE-A7C01E9717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829" y="3457667"/>
            <a:ext cx="5019367" cy="28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2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9891" y="82653"/>
            <a:ext cx="9144000" cy="720080"/>
          </a:xfrm>
        </p:spPr>
        <p:txBody>
          <a:bodyPr anchor="ctr" anchorCtr="0">
            <a:noAutofit/>
          </a:bodyPr>
          <a:lstStyle/>
          <a:p>
            <a:r>
              <a:rPr lang="es-C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Prestación de Servicios entre Empresas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224136"/>
            <a:ext cx="8892480" cy="566124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Clr>
                <a:srgbClr val="0000CC"/>
              </a:buClr>
            </a:pPr>
            <a:endParaRPr lang="es-CL" sz="2000" dirty="0">
              <a:solidFill>
                <a:srgbClr val="0000CC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4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1196752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cs typeface="Shruti" panose="020B0502040204020203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B75D54-9996-4D1B-9056-D8F3684779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2" y="836712"/>
            <a:ext cx="9144000" cy="595745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9B8AB6A-4C4C-484B-BAE9-D3184512AFF7}"/>
              </a:ext>
            </a:extLst>
          </p:cNvPr>
          <p:cNvSpPr txBox="1"/>
          <p:nvPr/>
        </p:nvSpPr>
        <p:spPr>
          <a:xfrm>
            <a:off x="25950" y="6587479"/>
            <a:ext cx="223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Fuente: Dr. Phil Howard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025458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224136"/>
            <a:ext cx="8892480" cy="566124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Clr>
                <a:srgbClr val="0000CC"/>
              </a:buClr>
            </a:pPr>
            <a:endParaRPr lang="es-CL" sz="2000" dirty="0">
              <a:solidFill>
                <a:srgbClr val="0000CC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4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0" y="1196752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cs typeface="Shruti" panose="020B0502040204020203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kumimoji="1"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0264"/>
            <a:ext cx="9144000" cy="4639056"/>
          </a:xfrm>
          <a:prstGeom prst="rect">
            <a:avLst/>
          </a:prstGeom>
        </p:spPr>
      </p:pic>
      <p:cxnSp>
        <p:nvCxnSpPr>
          <p:cNvPr id="7" name="Conector recto 6"/>
          <p:cNvCxnSpPr>
            <a:stCxn id="4" idx="1"/>
            <a:endCxn id="4" idx="3"/>
          </p:cNvCxnSpPr>
          <p:nvPr/>
        </p:nvCxnSpPr>
        <p:spPr>
          <a:xfrm>
            <a:off x="0" y="3989792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2483768" y="2043261"/>
            <a:ext cx="2411835" cy="646331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10343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90% Población Mundial</a:t>
            </a:r>
          </a:p>
          <a:p>
            <a:pPr marL="0" marR="0" lvl="0" indent="0" defTabSz="10343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90% Territorio Mundial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283968" y="5086925"/>
            <a:ext cx="24482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/>
              <a:t>10% Población Mundial</a:t>
            </a:r>
          </a:p>
          <a:p>
            <a:r>
              <a:rPr lang="es-CL" b="1" dirty="0"/>
              <a:t>10% Territorio Mundial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83768" y="3114834"/>
            <a:ext cx="4752528" cy="1754326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b="1" dirty="0"/>
              <a:t>Producción de Semillas en Contraestación</a:t>
            </a:r>
          </a:p>
          <a:p>
            <a:pPr marL="285750" indent="-285750">
              <a:buFontTx/>
              <a:buChar char="-"/>
            </a:pPr>
            <a:r>
              <a:rPr lang="es-CL" dirty="0"/>
              <a:t>Estrategias de Abastecimiento de Semillas</a:t>
            </a:r>
          </a:p>
          <a:p>
            <a:pPr marL="285750" indent="-285750">
              <a:buFontTx/>
              <a:buChar char="-"/>
            </a:pPr>
            <a:r>
              <a:rPr lang="es-CL" dirty="0"/>
              <a:t>Eventos Climáticos Desfavorables</a:t>
            </a:r>
          </a:p>
          <a:p>
            <a:r>
              <a:rPr lang="es-CL" dirty="0"/>
              <a:t>-    Nuevos híbridos y variedades</a:t>
            </a:r>
          </a:p>
          <a:p>
            <a:pPr marL="285750" indent="-285750">
              <a:buFontTx/>
              <a:buChar char="-"/>
            </a:pPr>
            <a:r>
              <a:rPr lang="es-CL" dirty="0"/>
              <a:t>Programas I+D</a:t>
            </a:r>
          </a:p>
          <a:p>
            <a:pPr marL="285750" indent="-285750">
              <a:buFontTx/>
              <a:buChar char="-"/>
            </a:pPr>
            <a:r>
              <a:rPr lang="es-CL" dirty="0"/>
              <a:t>Desarrollo de Biotecnología</a:t>
            </a:r>
          </a:p>
        </p:txBody>
      </p:sp>
      <p:sp>
        <p:nvSpPr>
          <p:cNvPr id="12" name="Rectángulo 6"/>
          <p:cNvSpPr/>
          <p:nvPr/>
        </p:nvSpPr>
        <p:spPr>
          <a:xfrm>
            <a:off x="215516" y="4748746"/>
            <a:ext cx="8712968" cy="288032"/>
          </a:xfrm>
          <a:prstGeom prst="rect">
            <a:avLst/>
          </a:prstGeom>
          <a:solidFill>
            <a:srgbClr val="92D050">
              <a:alpha val="3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0741" tIns="45383" rIns="90741" bIns="45383" rtlCol="0" anchor="ctr"/>
          <a:lstStyle/>
          <a:p>
            <a:pPr marL="0" marR="0" lvl="0" indent="0" algn="ctr" defTabSz="4537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13" name="CuadroTexto 4"/>
          <p:cNvSpPr txBox="1"/>
          <p:nvPr/>
        </p:nvSpPr>
        <p:spPr>
          <a:xfrm>
            <a:off x="965370" y="4293096"/>
            <a:ext cx="690740" cy="1199648"/>
          </a:xfrm>
          <a:prstGeom prst="rect">
            <a:avLst/>
          </a:prstGeom>
          <a:noFill/>
        </p:spPr>
        <p:txBody>
          <a:bodyPr wrap="square" lIns="90741" tIns="45383" rIns="90741" bIns="45383" rtlCol="0">
            <a:spAutoFit/>
          </a:bodyPr>
          <a:lstStyle/>
          <a:p>
            <a:pPr marL="0" marR="0" lvl="0" indent="0" defTabSz="4537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32°</a:t>
            </a:r>
          </a:p>
          <a:p>
            <a:pPr marL="0" marR="0" lvl="0" indent="0" defTabSz="4537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4537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4537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39°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1277380" y="78596"/>
            <a:ext cx="7128792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Negocios de la Industria Chilena de Exportación de Semillas: </a:t>
            </a:r>
            <a:b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CL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Contraestación</a:t>
            </a:r>
            <a:endParaRPr lang="es-C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869160"/>
            <a:ext cx="609918" cy="6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9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602</Words>
  <Application>Microsoft Office PowerPoint</Application>
  <PresentationFormat>Presentación en pantalla (4:3)</PresentationFormat>
  <Paragraphs>172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Franklin Gothic Medium</vt:lpstr>
      <vt:lpstr>Verdana</vt:lpstr>
      <vt:lpstr>Wingdings</vt:lpstr>
      <vt:lpstr>Tema de Office</vt:lpstr>
      <vt:lpstr> Industria Semillera Chilena    Taller Comercio Exterior   Maricela Canto C. Jefe Técnico     Asociación Gremial de Productores de Semillas,  ANPROS A.G. Concepción, 18 de febrero de 2020</vt:lpstr>
      <vt:lpstr>Presentación de PowerPoint</vt:lpstr>
      <vt:lpstr>Presentación de PowerPoint</vt:lpstr>
      <vt:lpstr>Origen de los Socios</vt:lpstr>
      <vt:lpstr>Tamaño de las Empresas</vt:lpstr>
      <vt:lpstr>Presentación de PowerPoint</vt:lpstr>
      <vt:lpstr>Modelo de Negocios</vt:lpstr>
      <vt:lpstr>Prestación de Servicios entre Empresas</vt:lpstr>
      <vt:lpstr>Presentación de PowerPoint</vt:lpstr>
      <vt:lpstr>Mercado Mundial de Semillas (ISF, 2013):     US$ 42.000 Millones</vt:lpstr>
      <vt:lpstr>Presentación de PowerPoint</vt:lpstr>
      <vt:lpstr>Presentación de PowerPoint</vt:lpstr>
      <vt:lpstr>Industria Altamente Regulada</vt:lpstr>
      <vt:lpstr>Exportaciones Chilenas de Semillas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¡Muchas gracias!   Asociación Gremial de Productores de Semillas,  ANPROS A.G. Concepción, 18 de febrero de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Paz Gana</dc:creator>
  <cp:lastModifiedBy>María Paz</cp:lastModifiedBy>
  <cp:revision>142</cp:revision>
  <cp:lastPrinted>2020-01-08T18:15:15Z</cp:lastPrinted>
  <dcterms:created xsi:type="dcterms:W3CDTF">2019-08-13T15:44:56Z</dcterms:created>
  <dcterms:modified xsi:type="dcterms:W3CDTF">2020-02-19T18:51:11Z</dcterms:modified>
</cp:coreProperties>
</file>